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Montserrat"/>
      <p:regular r:id="rId23"/>
      <p:bold r:id="rId24"/>
      <p:italic r:id="rId25"/>
      <p:boldItalic r:id="rId26"/>
    </p:embeddedFont>
    <p:embeddedFont>
      <p:font typeface="Lato"/>
      <p:regular r:id="rId27"/>
      <p:bold r:id="rId28"/>
      <p:italic r:id="rId29"/>
      <p:boldItalic r:id="rId30"/>
    </p:embeddedFont>
    <p:embeddedFont>
      <p:font typeface="Average"/>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2" roundtripDataSignature="AMtx7mjwXKey6oxNvunseGI3yZiMai8F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BB2F56-AABD-42E4-81E8-A4B8BA892FF1}">
  <a:tblStyle styleId="{5CBB2F56-AABD-42E4-81E8-A4B8BA892FF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verage-regular.fntdata"/><Relationship Id="rId30"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32"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18"/>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18"/>
          <p:cNvPicPr preferRelativeResize="0"/>
          <p:nvPr/>
        </p:nvPicPr>
        <p:blipFill rotWithShape="1">
          <a:blip r:embed="rId3">
            <a:alphaModFix amt="31000"/>
          </a:blip>
          <a:srcRect b="11296" l="14009" r="43289" t="35833"/>
          <a:stretch/>
        </p:blipFill>
        <p:spPr>
          <a:xfrm rot="10800000">
            <a:off x="6976800" y="-25"/>
            <a:ext cx="2167200" cy="2012700"/>
          </a:xfrm>
          <a:prstGeom prst="rtTriangle">
            <a:avLst/>
          </a:prstGeom>
          <a:noFill/>
          <a:ln>
            <a:noFill/>
          </a:ln>
        </p:spPr>
      </p:pic>
      <p:sp>
        <p:nvSpPr>
          <p:cNvPr id="12" name="Google Shape;12;p18"/>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3" name="Google Shape;13;p18"/>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4" name="Google Shape;1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18"/>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8"/>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2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7">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7">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7">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 name="Google Shape;140;p27"/>
          <p:cNvGrpSpPr/>
          <p:nvPr/>
        </p:nvGrpSpPr>
        <p:grpSpPr>
          <a:xfrm>
            <a:off x="4406400" y="0"/>
            <a:ext cx="4737600" cy="5143500"/>
            <a:chOff x="4406400" y="0"/>
            <a:chExt cx="4737600" cy="5143500"/>
          </a:xfrm>
        </p:grpSpPr>
        <p:sp>
          <p:nvSpPr>
            <p:cNvPr id="141" name="Google Shape;141;p27"/>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7"/>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7"/>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7"/>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7"/>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7"/>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7"/>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7"/>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7"/>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7"/>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7"/>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7"/>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7"/>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7"/>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7"/>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7"/>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7"/>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7"/>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 name="Google Shape;159;p27"/>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0" name="Google Shape;16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2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8">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8">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8">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6" name="Google Shape;166;p28"/>
          <p:cNvGrpSpPr/>
          <p:nvPr/>
        </p:nvGrpSpPr>
        <p:grpSpPr>
          <a:xfrm>
            <a:off x="0" y="381001"/>
            <a:ext cx="1037850" cy="1016288"/>
            <a:chOff x="0" y="381001"/>
            <a:chExt cx="1037850" cy="1016288"/>
          </a:xfrm>
        </p:grpSpPr>
        <p:sp>
          <p:nvSpPr>
            <p:cNvPr id="167" name="Google Shape;167;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 name="Google Shape;169;p28"/>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70" name="Google Shape;170;p28"/>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71" name="Google Shape;171;p28"/>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72" name="Google Shape;172;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29"/>
          <p:cNvGrpSpPr/>
          <p:nvPr/>
        </p:nvGrpSpPr>
        <p:grpSpPr>
          <a:xfrm>
            <a:off x="0" y="4128572"/>
            <a:ext cx="698925" cy="684657"/>
            <a:chOff x="0" y="3785672"/>
            <a:chExt cx="698925" cy="684657"/>
          </a:xfrm>
        </p:grpSpPr>
        <p:sp>
          <p:nvSpPr>
            <p:cNvPr id="175" name="Google Shape;175;p29"/>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9"/>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 name="Google Shape;177;p29"/>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78" name="Google Shape;17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2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9">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9">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9">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30"/>
          <p:cNvGrpSpPr/>
          <p:nvPr/>
        </p:nvGrpSpPr>
        <p:grpSpPr>
          <a:xfrm>
            <a:off x="4406400" y="0"/>
            <a:ext cx="4737600" cy="5143065"/>
            <a:chOff x="4406400" y="0"/>
            <a:chExt cx="4737600" cy="5143065"/>
          </a:xfrm>
        </p:grpSpPr>
        <p:sp>
          <p:nvSpPr>
            <p:cNvPr id="185" name="Google Shape;185;p30"/>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0"/>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0"/>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0"/>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0"/>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0"/>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0"/>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0"/>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0"/>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0"/>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0"/>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0"/>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0"/>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0"/>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0"/>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3" name="Google Shape;203;p30"/>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04" name="Google Shape;204;p30"/>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05" name="Google Shape;205;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3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0">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0">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0">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32"/>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214" name="Google Shape;214;p3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15" name="Google Shape;215;p32"/>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216" name="Google Shape;21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32">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2">
            <a:hlinkClick action="ppaction://hlinksldjump" r:id="rId4"/>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2">
            <a:hlinkClick action="ppaction://hlinksldjump" r:id="rId5"/>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2">
            <a:hlinkClick action="ppaction://hlinksldjump" r:id="rId6"/>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1" name="Google Shape;221;p32"/>
          <p:cNvGrpSpPr/>
          <p:nvPr/>
        </p:nvGrpSpPr>
        <p:grpSpPr>
          <a:xfrm>
            <a:off x="0" y="381001"/>
            <a:ext cx="1037850" cy="1016288"/>
            <a:chOff x="0" y="381001"/>
            <a:chExt cx="1037850" cy="1016288"/>
          </a:xfrm>
        </p:grpSpPr>
        <p:sp>
          <p:nvSpPr>
            <p:cNvPr id="222" name="Google Shape;222;p3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7" name="Shape 17"/>
        <p:cNvGrpSpPr/>
        <p:nvPr/>
      </p:nvGrpSpPr>
      <p:grpSpPr>
        <a:xfrm>
          <a:off x="0" y="0"/>
          <a:ext cx="0" cy="0"/>
          <a:chOff x="0" y="0"/>
          <a:chExt cx="0" cy="0"/>
        </a:xfrm>
      </p:grpSpPr>
      <p:grpSp>
        <p:nvGrpSpPr>
          <p:cNvPr id="18" name="Google Shape;18;p19"/>
          <p:cNvGrpSpPr/>
          <p:nvPr/>
        </p:nvGrpSpPr>
        <p:grpSpPr>
          <a:xfrm>
            <a:off x="4406400" y="0"/>
            <a:ext cx="4737600" cy="5143065"/>
            <a:chOff x="4406400" y="0"/>
            <a:chExt cx="4737600" cy="5143065"/>
          </a:xfrm>
        </p:grpSpPr>
        <p:sp>
          <p:nvSpPr>
            <p:cNvPr id="19" name="Google Shape;19;p19"/>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9"/>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9"/>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9"/>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9"/>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9"/>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9"/>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19"/>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9"/>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9"/>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9"/>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9"/>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9"/>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9"/>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9"/>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9"/>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Google Shape;3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1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2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0">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0">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0">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 name="Google Shape;44;p20"/>
          <p:cNvGrpSpPr/>
          <p:nvPr/>
        </p:nvGrpSpPr>
        <p:grpSpPr>
          <a:xfrm>
            <a:off x="0" y="381001"/>
            <a:ext cx="1037850" cy="1016288"/>
            <a:chOff x="0" y="381001"/>
            <a:chExt cx="1037850" cy="1016288"/>
          </a:xfrm>
        </p:grpSpPr>
        <p:sp>
          <p:nvSpPr>
            <p:cNvPr id="45" name="Google Shape;45;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 name="Google Shape;47;p20"/>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20"/>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9" name="Google Shape;4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 name="Shape 50"/>
        <p:cNvGrpSpPr/>
        <p:nvPr/>
      </p:nvGrpSpPr>
      <p:grpSpPr>
        <a:xfrm>
          <a:off x="0" y="0"/>
          <a:ext cx="0" cy="0"/>
          <a:chOff x="0" y="0"/>
          <a:chExt cx="0" cy="0"/>
        </a:xfrm>
      </p:grpSpPr>
      <p:sp>
        <p:nvSpPr>
          <p:cNvPr id="51" name="Google Shape;51;p2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1">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1">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1">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 name="Google Shape;55;p21"/>
          <p:cNvGrpSpPr/>
          <p:nvPr/>
        </p:nvGrpSpPr>
        <p:grpSpPr>
          <a:xfrm>
            <a:off x="0" y="381001"/>
            <a:ext cx="1037850" cy="1016288"/>
            <a:chOff x="0" y="381001"/>
            <a:chExt cx="1037850" cy="1016288"/>
          </a:xfrm>
        </p:grpSpPr>
        <p:sp>
          <p:nvSpPr>
            <p:cNvPr id="56" name="Google Shape;56;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p2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9" name="Google Shape;59;p21"/>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0" name="Google Shape;6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grpSp>
        <p:nvGrpSpPr>
          <p:cNvPr id="62" name="Google Shape;62;p22"/>
          <p:cNvGrpSpPr/>
          <p:nvPr/>
        </p:nvGrpSpPr>
        <p:grpSpPr>
          <a:xfrm>
            <a:off x="4406400" y="0"/>
            <a:ext cx="4737600" cy="5143065"/>
            <a:chOff x="4406400" y="0"/>
            <a:chExt cx="4737600" cy="5143065"/>
          </a:xfrm>
        </p:grpSpPr>
        <p:sp>
          <p:nvSpPr>
            <p:cNvPr id="63" name="Google Shape;63;p22"/>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2"/>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2"/>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2"/>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2"/>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2"/>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2"/>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2"/>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2"/>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2"/>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2"/>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2"/>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2"/>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2"/>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2"/>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2"/>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2"/>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p22"/>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2" name="Google Shape;8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83" name="Google Shape;83;p2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2">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2">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2">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87" name="Shape 87"/>
        <p:cNvGrpSpPr/>
        <p:nvPr/>
      </p:nvGrpSpPr>
      <p:grpSpPr>
        <a:xfrm>
          <a:off x="0" y="0"/>
          <a:ext cx="0" cy="0"/>
          <a:chOff x="0" y="0"/>
          <a:chExt cx="0" cy="0"/>
        </a:xfrm>
      </p:grpSpPr>
      <p:sp>
        <p:nvSpPr>
          <p:cNvPr id="88" name="Google Shape;88;p23"/>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89" name="Google Shape;89;p23"/>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3"/>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
        <p:nvSpPr>
          <p:cNvPr id="91" name="Google Shape;91;p2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3">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3">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3">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 name="Google Shape;95;p23"/>
          <p:cNvGrpSpPr/>
          <p:nvPr/>
        </p:nvGrpSpPr>
        <p:grpSpPr>
          <a:xfrm>
            <a:off x="0" y="381001"/>
            <a:ext cx="1037850" cy="1016288"/>
            <a:chOff x="0" y="381001"/>
            <a:chExt cx="1037850" cy="1016288"/>
          </a:xfrm>
        </p:grpSpPr>
        <p:sp>
          <p:nvSpPr>
            <p:cNvPr id="96" name="Google Shape;96;p2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 name="Google Shape;98;p23"/>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99" name="Google Shape;9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00" name="Shape 100"/>
        <p:cNvGrpSpPr/>
        <p:nvPr/>
      </p:nvGrpSpPr>
      <p:grpSpPr>
        <a:xfrm>
          <a:off x="0" y="0"/>
          <a:ext cx="0" cy="0"/>
          <a:chOff x="0" y="0"/>
          <a:chExt cx="0" cy="0"/>
        </a:xfrm>
      </p:grpSpPr>
      <p:sp>
        <p:nvSpPr>
          <p:cNvPr id="101" name="Google Shape;101;p24"/>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02" name="Google Shape;102;p24"/>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4">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4">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4">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 name="Google Shape;107;p24"/>
          <p:cNvGrpSpPr/>
          <p:nvPr/>
        </p:nvGrpSpPr>
        <p:grpSpPr>
          <a:xfrm>
            <a:off x="0" y="381001"/>
            <a:ext cx="1037850" cy="1016288"/>
            <a:chOff x="0" y="381001"/>
            <a:chExt cx="1037850" cy="1016288"/>
          </a:xfrm>
        </p:grpSpPr>
        <p:sp>
          <p:nvSpPr>
            <p:cNvPr id="108" name="Google Shape;108;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 name="Google Shape;110;p24"/>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11" name="Google Shape;11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12" name="Google Shape;112;p24"/>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3" name="Shape 113"/>
        <p:cNvGrpSpPr/>
        <p:nvPr/>
      </p:nvGrpSpPr>
      <p:grpSpPr>
        <a:xfrm>
          <a:off x="0" y="0"/>
          <a:ext cx="0" cy="0"/>
          <a:chOff x="0" y="0"/>
          <a:chExt cx="0" cy="0"/>
        </a:xfrm>
      </p:grpSpPr>
      <p:sp>
        <p:nvSpPr>
          <p:cNvPr id="114" name="Google Shape;114;p2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5">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5">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5">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 name="Google Shape;118;p25"/>
          <p:cNvGrpSpPr/>
          <p:nvPr/>
        </p:nvGrpSpPr>
        <p:grpSpPr>
          <a:xfrm>
            <a:off x="0" y="381001"/>
            <a:ext cx="1037850" cy="1016288"/>
            <a:chOff x="0" y="381001"/>
            <a:chExt cx="1037850" cy="1016288"/>
          </a:xfrm>
        </p:grpSpPr>
        <p:sp>
          <p:nvSpPr>
            <p:cNvPr id="119" name="Google Shape;119;p2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 name="Google Shape;121;p2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 name="Google Shape;122;p25"/>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3" name="Google Shape;123;p25"/>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4" name="Google Shape;12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 name="Shape 125"/>
        <p:cNvGrpSpPr/>
        <p:nvPr/>
      </p:nvGrpSpPr>
      <p:grpSpPr>
        <a:xfrm>
          <a:off x="0" y="0"/>
          <a:ext cx="0" cy="0"/>
          <a:chOff x="0" y="0"/>
          <a:chExt cx="0" cy="0"/>
        </a:xfrm>
      </p:grpSpPr>
      <p:sp>
        <p:nvSpPr>
          <p:cNvPr id="126" name="Google Shape;126;p2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6">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6">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6">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 name="Google Shape;130;p26"/>
          <p:cNvGrpSpPr/>
          <p:nvPr/>
        </p:nvGrpSpPr>
        <p:grpSpPr>
          <a:xfrm>
            <a:off x="0" y="381001"/>
            <a:ext cx="1037850" cy="1016288"/>
            <a:chOff x="0" y="381001"/>
            <a:chExt cx="1037850" cy="1016288"/>
          </a:xfrm>
        </p:grpSpPr>
        <p:sp>
          <p:nvSpPr>
            <p:cNvPr id="131" name="Google Shape;131;p2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2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4" name="Google Shape;13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energy.gov/eere/fuelcells/hydrogen-production-natural-gas-reforming" TargetMode="External"/><Relationship Id="rId4" Type="http://schemas.openxmlformats.org/officeDocument/2006/relationships/hyperlink" Target="https://www.researchgate.net/publication/262617097_Hydrogen_production_by_alkaline_water_electrolysis" TargetMode="External"/><Relationship Id="rId5" Type="http://schemas.openxmlformats.org/officeDocument/2006/relationships/hyperlink" Target="https://www.intechopen.com/books/nanostructures-in-energy-generation-transmission-and-storage/proton-exchange-membrane-water-electrolysis-as-a-promising-technology-for-hydrogen-production-and-en" TargetMode="External"/><Relationship Id="rId6" Type="http://schemas.openxmlformats.org/officeDocument/2006/relationships/hyperlink" Target="https://www.sciencedirect.com/topics/engineering/hydrogen-production-cost#:~:text=The%20cost%20of%20energy%20is,(given%20similar%20energy%20cost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
          <p:cNvSpPr txBox="1"/>
          <p:nvPr>
            <p:ph type="ctrTitle"/>
          </p:nvPr>
        </p:nvSpPr>
        <p:spPr>
          <a:xfrm>
            <a:off x="2978950" y="1578400"/>
            <a:ext cx="5575800" cy="15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b="1" lang="en-GB">
                <a:solidFill>
                  <a:srgbClr val="FF9900"/>
                </a:solidFill>
              </a:rPr>
              <a:t>CH201 PROJECT</a:t>
            </a:r>
            <a:endParaRPr b="1">
              <a:solidFill>
                <a:srgbClr val="FF9900"/>
              </a:solidFill>
            </a:endParaRPr>
          </a:p>
        </p:txBody>
      </p:sp>
      <p:sp>
        <p:nvSpPr>
          <p:cNvPr id="229" name="Google Shape;229;p1"/>
          <p:cNvSpPr txBox="1"/>
          <p:nvPr/>
        </p:nvSpPr>
        <p:spPr>
          <a:xfrm>
            <a:off x="5154225" y="2711050"/>
            <a:ext cx="3460800" cy="109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rgbClr val="FFFFFF"/>
                </a:solidFill>
                <a:latin typeface="Montserrat"/>
                <a:ea typeface="Montserrat"/>
                <a:cs typeface="Montserrat"/>
                <a:sym typeface="Montserrat"/>
              </a:rPr>
              <a:t>TEAM:</a:t>
            </a:r>
            <a:endParaRPr b="1" i="0" sz="21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100"/>
              <a:buFont typeface="Arial"/>
              <a:buNone/>
            </a:pPr>
            <a:r>
              <a:rPr b="0" i="0" lang="en-GB" sz="2100" u="none" cap="none" strike="noStrike">
                <a:solidFill>
                  <a:srgbClr val="FFFFFF"/>
                </a:solidFill>
                <a:latin typeface="Montserrat"/>
                <a:ea typeface="Montserrat"/>
                <a:cs typeface="Montserrat"/>
                <a:sym typeface="Montserrat"/>
              </a:rPr>
              <a:t>THE HIDDEN MIST</a:t>
            </a:r>
            <a:endParaRPr b="0" i="0" sz="2100" u="none" cap="none" strike="noStrike">
              <a:solidFill>
                <a:srgbClr val="FFFFFF"/>
              </a:solidFill>
              <a:latin typeface="Montserrat"/>
              <a:ea typeface="Montserrat"/>
              <a:cs typeface="Montserrat"/>
              <a:sym typeface="Montserrat"/>
            </a:endParaRPr>
          </a:p>
        </p:txBody>
      </p:sp>
      <p:sp>
        <p:nvSpPr>
          <p:cNvPr id="230" name="Google Shape;230;p1"/>
          <p:cNvSpPr txBox="1"/>
          <p:nvPr/>
        </p:nvSpPr>
        <p:spPr>
          <a:xfrm>
            <a:off x="5154225" y="3504000"/>
            <a:ext cx="3989700" cy="1639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FF9900"/>
              </a:buClr>
              <a:buSzPts val="1400"/>
              <a:buFont typeface="Arial"/>
              <a:buChar char="●"/>
            </a:pPr>
            <a:r>
              <a:rPr b="0" i="0" lang="en-GB" sz="1400" u="none" cap="none" strike="noStrike">
                <a:solidFill>
                  <a:srgbClr val="FF9900"/>
                </a:solidFill>
                <a:latin typeface="Arial"/>
                <a:ea typeface="Arial"/>
                <a:cs typeface="Arial"/>
                <a:sym typeface="Arial"/>
              </a:rPr>
              <a:t>Mohamed Mazhar Laljee</a:t>
            </a:r>
            <a:r>
              <a:rPr b="0" i="0" lang="en-GB" sz="1300" u="none" cap="none" strike="noStrike">
                <a:solidFill>
                  <a:srgbClr val="FF9900"/>
                </a:solidFill>
                <a:latin typeface="Arial"/>
                <a:ea typeface="Arial"/>
                <a:cs typeface="Arial"/>
                <a:sym typeface="Arial"/>
              </a:rPr>
              <a:t>(2019CHB1051)</a:t>
            </a:r>
            <a:endParaRPr b="0" i="0" sz="1300" u="none" cap="none" strike="noStrike">
              <a:solidFill>
                <a:srgbClr val="FF9900"/>
              </a:solidFill>
              <a:latin typeface="Arial"/>
              <a:ea typeface="Arial"/>
              <a:cs typeface="Arial"/>
              <a:sym typeface="Arial"/>
            </a:endParaRPr>
          </a:p>
          <a:p>
            <a:pPr indent="-311150" lvl="0" marL="457200" marR="0" rtl="0" algn="l">
              <a:lnSpc>
                <a:spcPct val="100000"/>
              </a:lnSpc>
              <a:spcBef>
                <a:spcPts val="0"/>
              </a:spcBef>
              <a:spcAft>
                <a:spcPts val="0"/>
              </a:spcAft>
              <a:buClr>
                <a:srgbClr val="FF9900"/>
              </a:buClr>
              <a:buSzPts val="1300"/>
              <a:buFont typeface="Arial"/>
              <a:buChar char="●"/>
            </a:pPr>
            <a:r>
              <a:rPr b="0" i="0" lang="en-GB" sz="1400" u="none" cap="none" strike="noStrike">
                <a:solidFill>
                  <a:srgbClr val="FF9900"/>
                </a:solidFill>
                <a:latin typeface="Arial"/>
                <a:ea typeface="Arial"/>
                <a:cs typeface="Arial"/>
                <a:sym typeface="Arial"/>
              </a:rPr>
              <a:t>Shivam Pandey(2019CHB1055)</a:t>
            </a:r>
            <a:endParaRPr b="0" i="0" sz="1400" u="none" cap="none" strike="noStrike">
              <a:solidFill>
                <a:srgbClr val="FF9900"/>
              </a:solidFill>
              <a:latin typeface="Arial"/>
              <a:ea typeface="Arial"/>
              <a:cs typeface="Arial"/>
              <a:sym typeface="Arial"/>
            </a:endParaRPr>
          </a:p>
          <a:p>
            <a:pPr indent="-311150" lvl="0" marL="457200" marR="0" rtl="0" algn="l">
              <a:lnSpc>
                <a:spcPct val="100000"/>
              </a:lnSpc>
              <a:spcBef>
                <a:spcPts val="0"/>
              </a:spcBef>
              <a:spcAft>
                <a:spcPts val="0"/>
              </a:spcAft>
              <a:buClr>
                <a:srgbClr val="FF9900"/>
              </a:buClr>
              <a:buSzPts val="1300"/>
              <a:buFont typeface="Arial"/>
              <a:buChar char="●"/>
            </a:pPr>
            <a:r>
              <a:rPr b="0" i="0" lang="en-GB" sz="1400" u="none" cap="none" strike="noStrike">
                <a:solidFill>
                  <a:srgbClr val="FF9900"/>
                </a:solidFill>
                <a:latin typeface="Arial"/>
                <a:ea typeface="Arial"/>
                <a:cs typeface="Arial"/>
                <a:sym typeface="Arial"/>
              </a:rPr>
              <a:t>Shubham Sonawane(2019CHB1056)</a:t>
            </a:r>
            <a:endParaRPr b="0" i="0" sz="1400" u="none" cap="none" strike="noStrike">
              <a:solidFill>
                <a:srgbClr val="FF9900"/>
              </a:solidFill>
              <a:latin typeface="Arial"/>
              <a:ea typeface="Arial"/>
              <a:cs typeface="Arial"/>
              <a:sym typeface="Arial"/>
            </a:endParaRPr>
          </a:p>
          <a:p>
            <a:pPr indent="-311150" lvl="0" marL="457200" marR="0" rtl="0" algn="l">
              <a:lnSpc>
                <a:spcPct val="100000"/>
              </a:lnSpc>
              <a:spcBef>
                <a:spcPts val="0"/>
              </a:spcBef>
              <a:spcAft>
                <a:spcPts val="0"/>
              </a:spcAft>
              <a:buClr>
                <a:srgbClr val="FF9900"/>
              </a:buClr>
              <a:buSzPts val="1300"/>
              <a:buFont typeface="Arial"/>
              <a:buChar char="●"/>
            </a:pPr>
            <a:r>
              <a:rPr b="0" i="0" lang="en-GB" sz="1400" u="none" cap="none" strike="noStrike">
                <a:solidFill>
                  <a:srgbClr val="FF9900"/>
                </a:solidFill>
                <a:latin typeface="Arial"/>
                <a:ea typeface="Arial"/>
                <a:cs typeface="Arial"/>
                <a:sym typeface="Arial"/>
              </a:rPr>
              <a:t>Suryansh Pratap Singh(2019CHB1057)</a:t>
            </a:r>
            <a:endParaRPr b="0" i="0" sz="1300" u="none" cap="none" strike="noStrike">
              <a:solidFill>
                <a:srgbClr val="FF9900"/>
              </a:solidFill>
              <a:latin typeface="Arial"/>
              <a:ea typeface="Arial"/>
              <a:cs typeface="Arial"/>
              <a:sym typeface="Aria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0"/>
          <p:cNvSpPr txBox="1"/>
          <p:nvPr>
            <p:ph type="title"/>
          </p:nvPr>
        </p:nvSpPr>
        <p:spPr>
          <a:xfrm>
            <a:off x="128600" y="393750"/>
            <a:ext cx="8700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sz="2900">
                <a:solidFill>
                  <a:srgbClr val="FF9900"/>
                </a:solidFill>
              </a:rPr>
              <a:t>           </a:t>
            </a:r>
            <a:r>
              <a:rPr b="1" lang="en-GB" sz="3000">
                <a:solidFill>
                  <a:srgbClr val="FF9900"/>
                </a:solidFill>
              </a:rPr>
              <a:t> Electrolysis of Water (Alkaline)</a:t>
            </a:r>
            <a:endParaRPr b="1" sz="3000">
              <a:solidFill>
                <a:srgbClr val="FF9900"/>
              </a:solidFill>
            </a:endParaRPr>
          </a:p>
        </p:txBody>
      </p:sp>
      <p:sp>
        <p:nvSpPr>
          <p:cNvPr id="297" name="Google Shape;297;p10"/>
          <p:cNvSpPr txBox="1"/>
          <p:nvPr>
            <p:ph idx="1" type="body"/>
          </p:nvPr>
        </p:nvSpPr>
        <p:spPr>
          <a:xfrm>
            <a:off x="505400" y="1158425"/>
            <a:ext cx="8324100" cy="3660900"/>
          </a:xfrm>
          <a:prstGeom prst="rect">
            <a:avLst/>
          </a:prstGeom>
          <a:noFill/>
          <a:ln>
            <a:noFill/>
          </a:ln>
        </p:spPr>
        <p:txBody>
          <a:bodyPr anchorCtr="0" anchor="t" bIns="91425" lIns="91425" spcFirstLastPara="1" rIns="91425" wrap="square" tIns="91425">
            <a:noAutofit/>
          </a:bodyPr>
          <a:lstStyle/>
          <a:p>
            <a:pPr indent="-323850" lvl="0" marL="457200" rtl="0" algn="l">
              <a:lnSpc>
                <a:spcPct val="140000"/>
              </a:lnSpc>
              <a:spcBef>
                <a:spcPts val="0"/>
              </a:spcBef>
              <a:spcAft>
                <a:spcPts val="0"/>
              </a:spcAft>
              <a:buSzPts val="1500"/>
              <a:buFont typeface="Arial"/>
              <a:buChar char="❏"/>
            </a:pPr>
            <a:r>
              <a:rPr lang="en-GB" sz="1500">
                <a:latin typeface="Arial"/>
                <a:ea typeface="Arial"/>
                <a:cs typeface="Arial"/>
                <a:sym typeface="Arial"/>
              </a:rPr>
              <a:t>Alkaline water electrolysis is a process which uses a strong base as an electrolyte for the production of hydrogen.</a:t>
            </a:r>
            <a:endParaRPr sz="1500">
              <a:latin typeface="Arial"/>
              <a:ea typeface="Arial"/>
              <a:cs typeface="Arial"/>
              <a:sym typeface="Arial"/>
            </a:endParaRPr>
          </a:p>
          <a:p>
            <a:pPr indent="-323850" lvl="0" marL="457200" rtl="0" algn="l">
              <a:lnSpc>
                <a:spcPct val="140000"/>
              </a:lnSpc>
              <a:spcBef>
                <a:spcPts val="0"/>
              </a:spcBef>
              <a:spcAft>
                <a:spcPts val="0"/>
              </a:spcAft>
              <a:buSzPts val="1500"/>
              <a:buFont typeface="Arial"/>
              <a:buChar char="❏"/>
            </a:pPr>
            <a:r>
              <a:rPr lang="en-GB" sz="1500">
                <a:latin typeface="Arial"/>
                <a:ea typeface="Arial"/>
                <a:cs typeface="Arial"/>
                <a:sym typeface="Arial"/>
              </a:rPr>
              <a:t>Nickel (Ni) is generally used as an electrode material due to its low cost, efficient activity, and accessibility.</a:t>
            </a:r>
            <a:endParaRPr sz="1500">
              <a:latin typeface="Arial"/>
              <a:ea typeface="Arial"/>
              <a:cs typeface="Arial"/>
              <a:sym typeface="Arial"/>
            </a:endParaRPr>
          </a:p>
          <a:p>
            <a:pPr indent="-323850" lvl="0" marL="457200" rtl="0" algn="l">
              <a:lnSpc>
                <a:spcPct val="140000"/>
              </a:lnSpc>
              <a:spcBef>
                <a:spcPts val="0"/>
              </a:spcBef>
              <a:spcAft>
                <a:spcPts val="0"/>
              </a:spcAft>
              <a:buSzPts val="1500"/>
              <a:buFont typeface="Arial"/>
              <a:buChar char="❏"/>
            </a:pPr>
            <a:r>
              <a:rPr lang="en-GB" sz="1500">
                <a:latin typeface="Arial"/>
                <a:ea typeface="Arial"/>
                <a:cs typeface="Arial"/>
                <a:sym typeface="Arial"/>
              </a:rPr>
              <a:t>Potassium hydroxide (KOH) is normally used in alkaline water electrolysis, thus avoiding the corrosion problems caused by acid electrolytes.</a:t>
            </a:r>
            <a:endParaRPr sz="1500">
              <a:latin typeface="Arial"/>
              <a:ea typeface="Arial"/>
              <a:cs typeface="Arial"/>
              <a:sym typeface="Arial"/>
            </a:endParaRPr>
          </a:p>
          <a:p>
            <a:pPr indent="-323850" lvl="0" marL="457200" rtl="0" algn="l">
              <a:lnSpc>
                <a:spcPct val="140000"/>
              </a:lnSpc>
              <a:spcBef>
                <a:spcPts val="0"/>
              </a:spcBef>
              <a:spcAft>
                <a:spcPts val="0"/>
              </a:spcAft>
              <a:buSzPts val="1500"/>
              <a:buFont typeface="Arial"/>
              <a:buChar char="❏"/>
            </a:pPr>
            <a:r>
              <a:rPr lang="en-GB" sz="1500">
                <a:latin typeface="Arial"/>
                <a:ea typeface="Arial"/>
                <a:cs typeface="Arial"/>
                <a:sym typeface="Arial"/>
              </a:rPr>
              <a:t>Electrochemical reactions occurring at respective electrodes are: </a:t>
            </a:r>
            <a:endParaRPr sz="1500">
              <a:latin typeface="Arial"/>
              <a:ea typeface="Arial"/>
              <a:cs typeface="Arial"/>
              <a:sym typeface="Arial"/>
            </a:endParaRPr>
          </a:p>
          <a:p>
            <a:pPr indent="0" lvl="0" marL="0" rtl="0" algn="l">
              <a:lnSpc>
                <a:spcPct val="140000"/>
              </a:lnSpc>
              <a:spcBef>
                <a:spcPts val="900"/>
              </a:spcBef>
              <a:spcAft>
                <a:spcPts val="900"/>
              </a:spcAft>
              <a:buSzPts val="1300"/>
              <a:buNone/>
            </a:pPr>
            <a:r>
              <a:rPr lang="en-GB" sz="1500">
                <a:latin typeface="Arial"/>
                <a:ea typeface="Arial"/>
                <a:cs typeface="Arial"/>
                <a:sym typeface="Arial"/>
              </a:rPr>
              <a:t>              1) Cathode: 2 H</a:t>
            </a:r>
            <a:r>
              <a:rPr baseline="-25000" lang="en-GB" sz="1500">
                <a:latin typeface="Arial"/>
                <a:ea typeface="Arial"/>
                <a:cs typeface="Arial"/>
                <a:sym typeface="Arial"/>
              </a:rPr>
              <a:t>2</a:t>
            </a:r>
            <a:r>
              <a:rPr lang="en-GB" sz="1500">
                <a:latin typeface="Arial"/>
                <a:ea typeface="Arial"/>
                <a:cs typeface="Arial"/>
                <a:sym typeface="Arial"/>
              </a:rPr>
              <a:t>O + 2 e</a:t>
            </a:r>
            <a:r>
              <a:rPr baseline="30000" lang="en-GB" sz="1500">
                <a:latin typeface="Arial"/>
                <a:ea typeface="Arial"/>
                <a:cs typeface="Arial"/>
                <a:sym typeface="Arial"/>
              </a:rPr>
              <a:t>-</a:t>
            </a:r>
            <a:r>
              <a:rPr lang="en-GB" sz="1500">
                <a:latin typeface="Arial"/>
                <a:ea typeface="Arial"/>
                <a:cs typeface="Arial"/>
                <a:sym typeface="Arial"/>
              </a:rPr>
              <a:t>→ H</a:t>
            </a:r>
            <a:r>
              <a:rPr baseline="-25000" lang="en-GB" sz="1500">
                <a:latin typeface="Arial"/>
                <a:ea typeface="Arial"/>
                <a:cs typeface="Arial"/>
                <a:sym typeface="Arial"/>
              </a:rPr>
              <a:t>2</a:t>
            </a:r>
            <a:r>
              <a:rPr lang="en-GB" sz="1500">
                <a:latin typeface="Arial"/>
                <a:ea typeface="Arial"/>
                <a:cs typeface="Arial"/>
                <a:sym typeface="Arial"/>
              </a:rPr>
              <a:t>+ 2 OH</a:t>
            </a:r>
            <a:r>
              <a:rPr baseline="30000" lang="en-GB" sz="1500">
                <a:latin typeface="Arial"/>
                <a:ea typeface="Arial"/>
                <a:cs typeface="Arial"/>
                <a:sym typeface="Arial"/>
              </a:rPr>
              <a:t>- </a:t>
            </a:r>
            <a:r>
              <a:rPr baseline="-25000" lang="en-GB" sz="1500">
                <a:latin typeface="Arial"/>
                <a:ea typeface="Arial"/>
                <a:cs typeface="Arial"/>
                <a:sym typeface="Arial"/>
              </a:rPr>
              <a:t>   </a:t>
            </a:r>
            <a:r>
              <a:rPr lang="en-GB" sz="1500">
                <a:latin typeface="Arial"/>
                <a:ea typeface="Arial"/>
                <a:cs typeface="Arial"/>
                <a:sym typeface="Arial"/>
              </a:rPr>
              <a:t>(E</a:t>
            </a:r>
            <a:r>
              <a:rPr baseline="-25000" lang="en-GB" sz="1500">
                <a:latin typeface="Arial"/>
                <a:ea typeface="Arial"/>
                <a:cs typeface="Arial"/>
                <a:sym typeface="Arial"/>
              </a:rPr>
              <a:t>0</a:t>
            </a:r>
            <a:r>
              <a:rPr lang="en-GB" sz="1500">
                <a:latin typeface="Arial"/>
                <a:ea typeface="Arial"/>
                <a:cs typeface="Arial"/>
                <a:sym typeface="Arial"/>
              </a:rPr>
              <a:t> = −0.83 V vs. SHE)</a:t>
            </a:r>
            <a:br>
              <a:rPr lang="en-GB" sz="1500">
                <a:latin typeface="Arial"/>
                <a:ea typeface="Arial"/>
                <a:cs typeface="Arial"/>
                <a:sym typeface="Arial"/>
              </a:rPr>
            </a:br>
            <a:r>
              <a:rPr lang="en-GB" sz="1500">
                <a:latin typeface="Arial"/>
                <a:ea typeface="Arial"/>
                <a:cs typeface="Arial"/>
                <a:sym typeface="Arial"/>
              </a:rPr>
              <a:t>              2) Anode: 2 OH</a:t>
            </a:r>
            <a:r>
              <a:rPr baseline="30000" lang="en-GB" sz="1500">
                <a:latin typeface="Arial"/>
                <a:ea typeface="Arial"/>
                <a:cs typeface="Arial"/>
                <a:sym typeface="Arial"/>
              </a:rPr>
              <a:t>-</a:t>
            </a:r>
            <a:r>
              <a:rPr lang="en-GB" sz="1500">
                <a:latin typeface="Arial"/>
                <a:ea typeface="Arial"/>
                <a:cs typeface="Arial"/>
                <a:sym typeface="Arial"/>
              </a:rPr>
              <a:t>→ ½ O</a:t>
            </a:r>
            <a:r>
              <a:rPr baseline="-25000" lang="en-GB" sz="1500">
                <a:latin typeface="Arial"/>
                <a:ea typeface="Arial"/>
                <a:cs typeface="Arial"/>
                <a:sym typeface="Arial"/>
              </a:rPr>
              <a:t>2</a:t>
            </a:r>
            <a:r>
              <a:rPr lang="en-GB" sz="1500">
                <a:latin typeface="Arial"/>
                <a:ea typeface="Arial"/>
                <a:cs typeface="Arial"/>
                <a:sym typeface="Arial"/>
              </a:rPr>
              <a:t> + H</a:t>
            </a:r>
            <a:r>
              <a:rPr baseline="-25000" lang="en-GB" sz="1500">
                <a:latin typeface="Arial"/>
                <a:ea typeface="Arial"/>
                <a:cs typeface="Arial"/>
                <a:sym typeface="Arial"/>
              </a:rPr>
              <a:t>2</a:t>
            </a:r>
            <a:r>
              <a:rPr lang="en-GB" sz="1500">
                <a:latin typeface="Arial"/>
                <a:ea typeface="Arial"/>
                <a:cs typeface="Arial"/>
                <a:sym typeface="Arial"/>
              </a:rPr>
              <a:t>O + 2 e</a:t>
            </a:r>
            <a:r>
              <a:rPr baseline="30000" lang="en-GB" sz="1500">
                <a:latin typeface="Arial"/>
                <a:ea typeface="Arial"/>
                <a:cs typeface="Arial"/>
                <a:sym typeface="Arial"/>
              </a:rPr>
              <a:t>- </a:t>
            </a:r>
            <a:r>
              <a:rPr baseline="-25000" lang="en-GB" sz="1500">
                <a:latin typeface="Arial"/>
                <a:ea typeface="Arial"/>
                <a:cs typeface="Arial"/>
                <a:sym typeface="Arial"/>
              </a:rPr>
              <a:t>    </a:t>
            </a:r>
            <a:r>
              <a:rPr lang="en-GB" sz="1500">
                <a:latin typeface="Arial"/>
                <a:ea typeface="Arial"/>
                <a:cs typeface="Arial"/>
                <a:sym typeface="Arial"/>
              </a:rPr>
              <a:t>(E</a:t>
            </a:r>
            <a:r>
              <a:rPr baseline="-25000" lang="en-GB" sz="1500">
                <a:latin typeface="Arial"/>
                <a:ea typeface="Arial"/>
                <a:cs typeface="Arial"/>
                <a:sym typeface="Arial"/>
              </a:rPr>
              <a:t>o</a:t>
            </a:r>
            <a:r>
              <a:rPr lang="en-GB" sz="1500">
                <a:latin typeface="Arial"/>
                <a:ea typeface="Arial"/>
                <a:cs typeface="Arial"/>
                <a:sym typeface="Arial"/>
              </a:rPr>
              <a:t> = 0.40 V vs. SHE)</a:t>
            </a:r>
            <a:br>
              <a:rPr lang="en-GB" sz="1500">
                <a:latin typeface="Arial"/>
                <a:ea typeface="Arial"/>
                <a:cs typeface="Arial"/>
                <a:sym typeface="Arial"/>
              </a:rPr>
            </a:br>
            <a:r>
              <a:rPr lang="en-GB" sz="1500">
                <a:latin typeface="Arial"/>
                <a:ea typeface="Arial"/>
                <a:cs typeface="Arial"/>
                <a:sym typeface="Arial"/>
              </a:rPr>
              <a:t>              3) Overall reaction is: H</a:t>
            </a:r>
            <a:r>
              <a:rPr baseline="-25000" lang="en-GB" sz="1500">
                <a:latin typeface="Arial"/>
                <a:ea typeface="Arial"/>
                <a:cs typeface="Arial"/>
                <a:sym typeface="Arial"/>
              </a:rPr>
              <a:t>2</a:t>
            </a:r>
            <a:r>
              <a:rPr lang="en-GB" sz="1500">
                <a:latin typeface="Arial"/>
                <a:ea typeface="Arial"/>
                <a:cs typeface="Arial"/>
                <a:sym typeface="Arial"/>
              </a:rPr>
              <a:t>O → H</a:t>
            </a:r>
            <a:r>
              <a:rPr baseline="-25000" lang="en-GB" sz="1500">
                <a:latin typeface="Arial"/>
                <a:ea typeface="Arial"/>
                <a:cs typeface="Arial"/>
                <a:sym typeface="Arial"/>
              </a:rPr>
              <a:t>2</a:t>
            </a:r>
            <a:r>
              <a:rPr lang="en-GB" sz="1500">
                <a:latin typeface="Arial"/>
                <a:ea typeface="Arial"/>
                <a:cs typeface="Arial"/>
                <a:sym typeface="Arial"/>
              </a:rPr>
              <a:t> + ½ O</a:t>
            </a:r>
            <a:r>
              <a:rPr baseline="-25000" lang="en-GB" sz="1500">
                <a:latin typeface="Arial"/>
                <a:ea typeface="Arial"/>
                <a:cs typeface="Arial"/>
                <a:sym typeface="Arial"/>
              </a:rPr>
              <a:t>2 </a:t>
            </a:r>
            <a:r>
              <a:rPr lang="en-GB" sz="1500">
                <a:latin typeface="Arial"/>
                <a:ea typeface="Arial"/>
                <a:cs typeface="Arial"/>
                <a:sym typeface="Arial"/>
              </a:rPr>
              <a:t>(E</a:t>
            </a:r>
            <a:r>
              <a:rPr baseline="-25000" lang="en-GB" sz="1500">
                <a:latin typeface="Arial"/>
                <a:ea typeface="Arial"/>
                <a:cs typeface="Arial"/>
                <a:sym typeface="Arial"/>
              </a:rPr>
              <a:t>o</a:t>
            </a:r>
            <a:r>
              <a:rPr lang="en-GB" sz="1500">
                <a:latin typeface="Arial"/>
                <a:ea typeface="Arial"/>
                <a:cs typeface="Arial"/>
                <a:sym typeface="Arial"/>
              </a:rPr>
              <a:t>= −1.23 V vs. SHE)</a:t>
            </a:r>
            <a:br>
              <a:rPr lang="en-GB" sz="1500">
                <a:latin typeface="Arial"/>
                <a:ea typeface="Arial"/>
                <a:cs typeface="Arial"/>
                <a:sym typeface="Arial"/>
              </a:rPr>
            </a:br>
            <a:br>
              <a:rPr lang="en-GB" sz="1450">
                <a:latin typeface="Arial"/>
                <a:ea typeface="Arial"/>
                <a:cs typeface="Arial"/>
                <a:sym typeface="Arial"/>
              </a:rPr>
            </a:br>
            <a:endParaRPr sz="2600">
              <a:latin typeface="Arial"/>
              <a:ea typeface="Arial"/>
              <a:cs typeface="Arial"/>
              <a:sym typeface="Arial"/>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1"/>
          <p:cNvSpPr txBox="1"/>
          <p:nvPr>
            <p:ph type="title"/>
          </p:nvPr>
        </p:nvSpPr>
        <p:spPr>
          <a:xfrm>
            <a:off x="128600" y="393750"/>
            <a:ext cx="8700900" cy="98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sz="2700">
                <a:solidFill>
                  <a:srgbClr val="FF9900"/>
                </a:solidFill>
              </a:rPr>
              <a:t>     </a:t>
            </a:r>
            <a:r>
              <a:rPr b="1" lang="en-GB" sz="2600">
                <a:solidFill>
                  <a:srgbClr val="FF9900"/>
                </a:solidFill>
              </a:rPr>
              <a:t>  Calculations and Thermodynamic Analysis</a:t>
            </a:r>
            <a:endParaRPr b="1" sz="2700">
              <a:solidFill>
                <a:srgbClr val="FF9900"/>
              </a:solidFill>
            </a:endParaRPr>
          </a:p>
        </p:txBody>
      </p:sp>
      <p:sp>
        <p:nvSpPr>
          <p:cNvPr id="303" name="Google Shape;303;p11"/>
          <p:cNvSpPr txBox="1"/>
          <p:nvPr>
            <p:ph idx="1" type="body"/>
          </p:nvPr>
        </p:nvSpPr>
        <p:spPr>
          <a:xfrm>
            <a:off x="409950" y="1012725"/>
            <a:ext cx="8324100" cy="3955800"/>
          </a:xfrm>
          <a:prstGeom prst="rect">
            <a:avLst/>
          </a:prstGeom>
          <a:noFill/>
          <a:ln>
            <a:noFill/>
          </a:ln>
        </p:spPr>
        <p:txBody>
          <a:bodyPr anchorCtr="0" anchor="t" bIns="91425" lIns="91425" spcFirstLastPara="1" rIns="91425" wrap="square" tIns="91425">
            <a:noAutofit/>
          </a:bodyPr>
          <a:lstStyle/>
          <a:p>
            <a:pPr indent="-311150" lvl="0" marL="457200" rtl="0" algn="l">
              <a:lnSpc>
                <a:spcPct val="140000"/>
              </a:lnSpc>
              <a:spcBef>
                <a:spcPts val="0"/>
              </a:spcBef>
              <a:spcAft>
                <a:spcPts val="0"/>
              </a:spcAft>
              <a:buSzPts val="1300"/>
              <a:buFont typeface="Arial"/>
              <a:buChar char="❏"/>
            </a:pPr>
            <a:r>
              <a:rPr lang="en-GB" sz="1350">
                <a:latin typeface="Arial"/>
                <a:ea typeface="Arial"/>
                <a:cs typeface="Arial"/>
                <a:sym typeface="Arial"/>
              </a:rPr>
              <a:t>  The equilibrium of reversible cell potential is obtained by subtracting the equilibrium potential of the left-hand side electrode from that of the right-hand side one i.e, Ee</a:t>
            </a:r>
            <a:r>
              <a:rPr baseline="-25000" lang="en-GB" sz="1350">
                <a:latin typeface="Arial"/>
                <a:ea typeface="Arial"/>
                <a:cs typeface="Arial"/>
                <a:sym typeface="Arial"/>
              </a:rPr>
              <a:t>cell</a:t>
            </a:r>
            <a:r>
              <a:rPr lang="en-GB" sz="1350">
                <a:latin typeface="Arial"/>
                <a:ea typeface="Arial"/>
                <a:cs typeface="Arial"/>
                <a:sym typeface="Arial"/>
              </a:rPr>
              <a:t> = Ee(R)− Ee(L)  and is related to the Gibbs free energy change of the overall cell reaction,  </a:t>
            </a:r>
            <a:r>
              <a:rPr lang="en-GB">
                <a:latin typeface="Arial"/>
                <a:ea typeface="Arial"/>
                <a:cs typeface="Arial"/>
                <a:sym typeface="Arial"/>
              </a:rPr>
              <a:t>Δ</a:t>
            </a:r>
            <a:r>
              <a:rPr lang="en-GB" sz="1350">
                <a:latin typeface="Arial"/>
                <a:ea typeface="Arial"/>
                <a:cs typeface="Arial"/>
                <a:sym typeface="Arial"/>
              </a:rPr>
              <a:t>G</a:t>
            </a:r>
            <a:r>
              <a:rPr baseline="-25000" lang="en-GB" sz="1350">
                <a:latin typeface="Arial"/>
                <a:ea typeface="Arial"/>
                <a:cs typeface="Arial"/>
                <a:sym typeface="Arial"/>
              </a:rPr>
              <a:t>cell</a:t>
            </a:r>
            <a:r>
              <a:rPr lang="en-GB" sz="1350">
                <a:latin typeface="Arial"/>
                <a:ea typeface="Arial"/>
                <a:cs typeface="Arial"/>
                <a:sym typeface="Arial"/>
              </a:rPr>
              <a:t>= − n*F*Ee </a:t>
            </a:r>
            <a:r>
              <a:rPr baseline="-25000" lang="en-GB" sz="1350">
                <a:latin typeface="Arial"/>
                <a:ea typeface="Arial"/>
                <a:cs typeface="Arial"/>
                <a:sym typeface="Arial"/>
              </a:rPr>
              <a:t>cell</a:t>
            </a:r>
            <a:br>
              <a:rPr lang="en-GB" sz="1350">
                <a:latin typeface="Arial"/>
                <a:ea typeface="Arial"/>
                <a:cs typeface="Arial"/>
                <a:sym typeface="Arial"/>
              </a:rPr>
            </a:br>
            <a:r>
              <a:rPr lang="en-GB" sz="1350">
                <a:latin typeface="Arial"/>
                <a:ea typeface="Arial"/>
                <a:cs typeface="Arial"/>
                <a:sym typeface="Arial"/>
              </a:rPr>
              <a:t>Where </a:t>
            </a:r>
            <a:r>
              <a:rPr lang="en-GB">
                <a:latin typeface="Arial"/>
                <a:ea typeface="Arial"/>
                <a:cs typeface="Arial"/>
                <a:sym typeface="Arial"/>
              </a:rPr>
              <a:t>Δ</a:t>
            </a:r>
            <a:r>
              <a:rPr lang="en-GB" sz="1350">
                <a:latin typeface="Arial"/>
                <a:ea typeface="Arial"/>
                <a:cs typeface="Arial"/>
                <a:sym typeface="Arial"/>
              </a:rPr>
              <a:t>G(cell) = </a:t>
            </a:r>
            <a:r>
              <a:rPr lang="en-GB">
                <a:latin typeface="Arial"/>
                <a:ea typeface="Arial"/>
                <a:cs typeface="Arial"/>
                <a:sym typeface="Arial"/>
              </a:rPr>
              <a:t>Δ</a:t>
            </a:r>
            <a:r>
              <a:rPr lang="en-GB" sz="1350">
                <a:latin typeface="Arial"/>
                <a:ea typeface="Arial"/>
                <a:cs typeface="Arial"/>
                <a:sym typeface="Arial"/>
              </a:rPr>
              <a:t>G(product) - </a:t>
            </a:r>
            <a:r>
              <a:rPr lang="en-GB">
                <a:latin typeface="Arial"/>
                <a:ea typeface="Arial"/>
                <a:cs typeface="Arial"/>
                <a:sym typeface="Arial"/>
              </a:rPr>
              <a:t>Δ</a:t>
            </a:r>
            <a:r>
              <a:rPr lang="en-GB" sz="1350">
                <a:latin typeface="Arial"/>
                <a:ea typeface="Arial"/>
                <a:cs typeface="Arial"/>
                <a:sym typeface="Arial"/>
              </a:rPr>
              <a:t>G(reactant) &amp; for calculating we will use overall reaction.</a:t>
            </a:r>
            <a:endParaRPr sz="1350">
              <a:latin typeface="Arial"/>
              <a:ea typeface="Arial"/>
              <a:cs typeface="Arial"/>
              <a:sym typeface="Arial"/>
            </a:endParaRPr>
          </a:p>
          <a:p>
            <a:pPr indent="0" lvl="0" marL="0" rtl="0" algn="l">
              <a:lnSpc>
                <a:spcPct val="140000"/>
              </a:lnSpc>
              <a:spcBef>
                <a:spcPts val="900"/>
              </a:spcBef>
              <a:spcAft>
                <a:spcPts val="0"/>
              </a:spcAft>
              <a:buSzPts val="1300"/>
              <a:buNone/>
            </a:pPr>
            <a:r>
              <a:rPr lang="en-GB" sz="1350">
                <a:latin typeface="Arial"/>
                <a:ea typeface="Arial"/>
                <a:cs typeface="Arial"/>
                <a:sym typeface="Arial"/>
              </a:rPr>
              <a:t>  </a:t>
            </a:r>
            <a:endParaRPr sz="1350">
              <a:latin typeface="Arial"/>
              <a:ea typeface="Arial"/>
              <a:cs typeface="Arial"/>
              <a:sym typeface="Arial"/>
            </a:endParaRPr>
          </a:p>
          <a:p>
            <a:pPr indent="0" lvl="0" marL="0" rtl="0" algn="l">
              <a:lnSpc>
                <a:spcPct val="140000"/>
              </a:lnSpc>
              <a:spcBef>
                <a:spcPts val="900"/>
              </a:spcBef>
              <a:spcAft>
                <a:spcPts val="0"/>
              </a:spcAft>
              <a:buSzPts val="1300"/>
              <a:buNone/>
            </a:pPr>
            <a:br>
              <a:rPr lang="en-GB" sz="1350">
                <a:latin typeface="Arial"/>
                <a:ea typeface="Arial"/>
                <a:cs typeface="Arial"/>
                <a:sym typeface="Arial"/>
              </a:rPr>
            </a:br>
            <a:r>
              <a:rPr lang="en-GB" sz="1350">
                <a:latin typeface="Arial"/>
                <a:ea typeface="Arial"/>
                <a:cs typeface="Arial"/>
                <a:sym typeface="Arial"/>
              </a:rPr>
              <a:t> </a:t>
            </a:r>
            <a:endParaRPr sz="1350">
              <a:latin typeface="Arial"/>
              <a:ea typeface="Arial"/>
              <a:cs typeface="Arial"/>
              <a:sym typeface="Arial"/>
            </a:endParaRPr>
          </a:p>
          <a:p>
            <a:pPr indent="0" lvl="0" marL="0" rtl="0" algn="l">
              <a:lnSpc>
                <a:spcPct val="140000"/>
              </a:lnSpc>
              <a:spcBef>
                <a:spcPts val="900"/>
              </a:spcBef>
              <a:spcAft>
                <a:spcPts val="0"/>
              </a:spcAft>
              <a:buSzPts val="1300"/>
              <a:buNone/>
            </a:pPr>
            <a:r>
              <a:t/>
            </a:r>
            <a:endParaRPr sz="1350">
              <a:latin typeface="Arial"/>
              <a:ea typeface="Arial"/>
              <a:cs typeface="Arial"/>
              <a:sym typeface="Arial"/>
            </a:endParaRPr>
          </a:p>
          <a:p>
            <a:pPr indent="-314325" lvl="0" marL="457200" rtl="0" algn="l">
              <a:lnSpc>
                <a:spcPct val="140000"/>
              </a:lnSpc>
              <a:spcBef>
                <a:spcPts val="900"/>
              </a:spcBef>
              <a:spcAft>
                <a:spcPts val="0"/>
              </a:spcAft>
              <a:buSzPts val="1350"/>
              <a:buFont typeface="Arial"/>
              <a:buChar char="❏"/>
            </a:pPr>
            <a:r>
              <a:rPr lang="en-GB" sz="1350">
                <a:latin typeface="Arial"/>
                <a:ea typeface="Arial"/>
                <a:cs typeface="Arial"/>
                <a:sym typeface="Arial"/>
              </a:rPr>
              <a:t> W = PΔV = (101.3 x 10</a:t>
            </a:r>
            <a:r>
              <a:rPr baseline="30000" lang="en-GB" sz="1350">
                <a:latin typeface="Arial"/>
                <a:ea typeface="Arial"/>
                <a:cs typeface="Arial"/>
                <a:sym typeface="Arial"/>
              </a:rPr>
              <a:t>3</a:t>
            </a:r>
            <a:r>
              <a:rPr lang="en-GB" sz="1350">
                <a:latin typeface="Arial"/>
                <a:ea typeface="Arial"/>
                <a:cs typeface="Arial"/>
                <a:sym typeface="Arial"/>
              </a:rPr>
              <a:t> Pa)(1.5 moles)(22.4 x 10</a:t>
            </a:r>
            <a:r>
              <a:rPr baseline="30000" lang="en-GB" sz="1350">
                <a:latin typeface="Arial"/>
                <a:ea typeface="Arial"/>
                <a:cs typeface="Arial"/>
                <a:sym typeface="Arial"/>
              </a:rPr>
              <a:t>-3</a:t>
            </a:r>
            <a:r>
              <a:rPr lang="en-GB" sz="1350">
                <a:latin typeface="Arial"/>
                <a:ea typeface="Arial"/>
                <a:cs typeface="Arial"/>
                <a:sym typeface="Arial"/>
              </a:rPr>
              <a:t> m</a:t>
            </a:r>
            <a:r>
              <a:rPr baseline="30000" lang="en-GB" sz="1350">
                <a:latin typeface="Arial"/>
                <a:ea typeface="Arial"/>
                <a:cs typeface="Arial"/>
                <a:sym typeface="Arial"/>
              </a:rPr>
              <a:t>3</a:t>
            </a:r>
            <a:r>
              <a:rPr lang="en-GB" sz="1350">
                <a:latin typeface="Arial"/>
                <a:ea typeface="Arial"/>
                <a:cs typeface="Arial"/>
                <a:sym typeface="Arial"/>
              </a:rPr>
              <a:t>/mol)*298/273 = 3715 J   </a:t>
            </a:r>
            <a:br>
              <a:rPr lang="en-GB" sz="1350">
                <a:latin typeface="Arial"/>
                <a:ea typeface="Arial"/>
                <a:cs typeface="Arial"/>
                <a:sym typeface="Arial"/>
              </a:rPr>
            </a:br>
            <a:r>
              <a:rPr lang="en-GB" sz="1350">
                <a:latin typeface="Arial"/>
                <a:ea typeface="Arial"/>
                <a:cs typeface="Arial"/>
                <a:sym typeface="Arial"/>
              </a:rPr>
              <a:t> ΔU = ΔH - PΔV = 285.83 kJ - 3.72 kJ = 282.1 kJ  ΔG = ΔH - TΔS = 285.83 kJ - 48.7 kJ = 237.1 kJ</a:t>
            </a:r>
            <a:br>
              <a:rPr lang="en-GB" sz="1350">
                <a:latin typeface="Arial"/>
                <a:ea typeface="Arial"/>
                <a:cs typeface="Arial"/>
                <a:sym typeface="Arial"/>
              </a:rPr>
            </a:br>
            <a:r>
              <a:rPr lang="en-GB" sz="1350">
                <a:latin typeface="Arial"/>
                <a:ea typeface="Arial"/>
                <a:cs typeface="Arial"/>
                <a:sym typeface="Arial"/>
              </a:rPr>
              <a:t> As here ΔG &gt;0 so we have to apply potential greater than E</a:t>
            </a:r>
            <a:r>
              <a:rPr baseline="-25000" lang="en-GB" sz="1350">
                <a:latin typeface="Arial"/>
                <a:ea typeface="Arial"/>
                <a:cs typeface="Arial"/>
                <a:sym typeface="Arial"/>
              </a:rPr>
              <a:t>cell</a:t>
            </a:r>
            <a:r>
              <a:rPr lang="en-GB" sz="1350">
                <a:latin typeface="Arial"/>
                <a:ea typeface="Arial"/>
                <a:cs typeface="Arial"/>
                <a:sym typeface="Arial"/>
              </a:rPr>
              <a:t> to drive this chemical reaction</a:t>
            </a:r>
            <a:endParaRPr sz="1350">
              <a:latin typeface="Arial"/>
              <a:ea typeface="Arial"/>
              <a:cs typeface="Arial"/>
              <a:sym typeface="Arial"/>
            </a:endParaRPr>
          </a:p>
          <a:p>
            <a:pPr indent="0" lvl="0" marL="0" rtl="0" algn="l">
              <a:lnSpc>
                <a:spcPct val="140000"/>
              </a:lnSpc>
              <a:spcBef>
                <a:spcPts val="900"/>
              </a:spcBef>
              <a:spcAft>
                <a:spcPts val="0"/>
              </a:spcAft>
              <a:buSzPts val="1300"/>
              <a:buNone/>
            </a:pPr>
            <a:r>
              <a:t/>
            </a:r>
            <a:endParaRPr sz="1450">
              <a:latin typeface="Arial"/>
              <a:ea typeface="Arial"/>
              <a:cs typeface="Arial"/>
              <a:sym typeface="Arial"/>
            </a:endParaRPr>
          </a:p>
          <a:p>
            <a:pPr indent="0" lvl="0" marL="0" rtl="0" algn="l">
              <a:lnSpc>
                <a:spcPct val="140000"/>
              </a:lnSpc>
              <a:spcBef>
                <a:spcPts val="900"/>
              </a:spcBef>
              <a:spcAft>
                <a:spcPts val="900"/>
              </a:spcAft>
              <a:buSzPts val="1300"/>
              <a:buNone/>
            </a:pPr>
            <a:r>
              <a:t/>
            </a:r>
            <a:endParaRPr sz="1450">
              <a:latin typeface="Arial"/>
              <a:ea typeface="Arial"/>
              <a:cs typeface="Arial"/>
              <a:sym typeface="Arial"/>
            </a:endParaRPr>
          </a:p>
        </p:txBody>
      </p:sp>
      <p:graphicFrame>
        <p:nvGraphicFramePr>
          <p:cNvPr id="304" name="Google Shape;304;p11"/>
          <p:cNvGraphicFramePr/>
          <p:nvPr/>
        </p:nvGraphicFramePr>
        <p:xfrm>
          <a:off x="999000" y="2258925"/>
          <a:ext cx="3000000" cy="3000000"/>
        </p:xfrm>
        <a:graphic>
          <a:graphicData uri="http://schemas.openxmlformats.org/drawingml/2006/table">
            <a:tbl>
              <a:tblPr>
                <a:noFill/>
                <a:tableStyleId>{5CBB2F56-AABD-42E4-81E8-A4B8BA892FF1}</a:tableStyleId>
              </a:tblPr>
              <a:tblGrid>
                <a:gridCol w="1447800"/>
                <a:gridCol w="1447800"/>
                <a:gridCol w="1447800"/>
                <a:gridCol w="1447800"/>
                <a:gridCol w="1447800"/>
              </a:tblGrid>
              <a:tr h="358200">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chemeClr val="lt1"/>
                          </a:solidFill>
                        </a:rPr>
                        <a:t>Property </a:t>
                      </a:r>
                      <a:endParaRPr sz="13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chemeClr val="lt1"/>
                          </a:solidFill>
                        </a:rPr>
                        <a:t>         H</a:t>
                      </a:r>
                      <a:r>
                        <a:rPr baseline="-25000" lang="en-GB" sz="1300" u="none" cap="none" strike="noStrike">
                          <a:solidFill>
                            <a:schemeClr val="lt1"/>
                          </a:solidFill>
                        </a:rPr>
                        <a:t>2</a:t>
                      </a:r>
                      <a:r>
                        <a:rPr lang="en-GB" sz="1300" u="none" cap="none" strike="noStrike">
                          <a:solidFill>
                            <a:schemeClr val="lt1"/>
                          </a:solidFill>
                        </a:rPr>
                        <a:t>O</a:t>
                      </a:r>
                      <a:endParaRPr sz="1300" u="none" cap="none" strike="noStrike">
                        <a:solidFill>
                          <a:schemeClr val="lt1"/>
                        </a:solidFill>
                      </a:endParaRPr>
                    </a:p>
                  </a:txBody>
                  <a:tcPr marT="91425" marB="91425" marR="91425" marL="91425">
                    <a:lnR cap="flat" cmpd="sng" w="9525">
                      <a:solidFill>
                        <a:srgbClr val="808080"/>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chemeClr val="lt1"/>
                          </a:solidFill>
                        </a:rPr>
                        <a:t>          H</a:t>
                      </a:r>
                      <a:r>
                        <a:rPr baseline="-25000" lang="en-GB" sz="1300" u="none" cap="none" strike="noStrike">
                          <a:solidFill>
                            <a:schemeClr val="lt1"/>
                          </a:solidFill>
                        </a:rPr>
                        <a:t>2</a:t>
                      </a:r>
                      <a:endParaRPr baseline="-25000" sz="1300" u="none" cap="none" strike="noStrike">
                        <a:solidFill>
                          <a:schemeClr val="lt1"/>
                        </a:solidFill>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chemeClr val="lt1"/>
                          </a:solidFill>
                        </a:rPr>
                        <a:t>         0.5 O</a:t>
                      </a:r>
                      <a:r>
                        <a:rPr baseline="-25000" lang="en-GB" sz="1300" u="none" cap="none" strike="noStrike">
                          <a:solidFill>
                            <a:schemeClr val="lt1"/>
                          </a:solidFill>
                        </a:rPr>
                        <a:t>2</a:t>
                      </a:r>
                      <a:endParaRPr sz="1300" u="none" cap="none" strike="noStrike">
                        <a:solidFill>
                          <a:schemeClr val="lt1"/>
                        </a:solidFill>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chemeClr val="lt1"/>
                          </a:solidFill>
                        </a:rPr>
                        <a:t>     Change </a:t>
                      </a:r>
                      <a:endParaRPr sz="1300" u="none" cap="none" strike="noStrike">
                        <a:solidFill>
                          <a:schemeClr val="lt1"/>
                        </a:solidFill>
                      </a:endParaRPr>
                    </a:p>
                  </a:txBody>
                  <a:tcPr marT="91425" marB="91425" marR="91425" marL="91425">
                    <a:lnL cap="flat" cmpd="sng" w="9525">
                      <a:solidFill>
                        <a:srgbClr val="808080"/>
                      </a:solidFill>
                      <a:prstDash val="solid"/>
                      <a:round/>
                      <a:headEnd len="sm" w="sm" type="none"/>
                      <a:tailEnd len="sm" w="sm" type="none"/>
                    </a:lnL>
                  </a:tcPr>
                </a:tc>
              </a:tr>
              <a:tr h="358200">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chemeClr val="lt1"/>
                          </a:solidFill>
                        </a:rPr>
                        <a:t>Enthalpy</a:t>
                      </a:r>
                      <a:endParaRPr sz="13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chemeClr val="lt1"/>
                          </a:solidFill>
                        </a:rPr>
                        <a:t>    -285.83 kJ</a:t>
                      </a:r>
                      <a:endParaRPr sz="13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chemeClr val="lt1"/>
                          </a:solidFill>
                        </a:rPr>
                        <a:t>           0 </a:t>
                      </a:r>
                      <a:endParaRPr sz="1300" u="none" cap="none" strike="noStrike">
                        <a:solidFill>
                          <a:schemeClr val="lt1"/>
                        </a:solidFill>
                      </a:endParaRPr>
                    </a:p>
                  </a:txBody>
                  <a:tcPr marT="91425" marB="91425" marR="91425" marL="91425">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chemeClr val="lt1"/>
                          </a:solidFill>
                        </a:rPr>
                        <a:t>          0</a:t>
                      </a:r>
                      <a:endParaRPr sz="1300" u="none" cap="none" strike="noStrike">
                        <a:solidFill>
                          <a:schemeClr val="lt1"/>
                        </a:solidFill>
                      </a:endParaRPr>
                    </a:p>
                  </a:txBody>
                  <a:tcPr marT="91425" marB="91425" marR="91425" marL="91425">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chemeClr val="lt1"/>
                          </a:solidFill>
                        </a:rPr>
                        <a:t>ΔH = 285.83 kJ</a:t>
                      </a:r>
                      <a:endParaRPr sz="1300" u="none" cap="none" strike="noStrike">
                        <a:solidFill>
                          <a:schemeClr val="lt1"/>
                        </a:solidFill>
                      </a:endParaRPr>
                    </a:p>
                  </a:txBody>
                  <a:tcPr marT="91425" marB="91425" marR="91425" marL="91425">
                    <a:lnB cap="flat" cmpd="sng" w="9525">
                      <a:solidFill>
                        <a:srgbClr val="808080"/>
                      </a:solidFill>
                      <a:prstDash val="solid"/>
                      <a:round/>
                      <a:headEnd len="sm" w="sm" type="none"/>
                      <a:tailEnd len="sm" w="sm" type="none"/>
                    </a:lnB>
                  </a:tcPr>
                </a:tc>
              </a:tr>
              <a:tr h="545350">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chemeClr val="lt1"/>
                          </a:solidFill>
                        </a:rPr>
                        <a:t>Entropy</a:t>
                      </a:r>
                      <a:endParaRPr sz="13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chemeClr val="lt1"/>
                          </a:solidFill>
                        </a:rPr>
                        <a:t>     69.91 J/K</a:t>
                      </a:r>
                      <a:endParaRPr sz="1300" u="none" cap="none" strike="noStrike">
                        <a:solidFill>
                          <a:schemeClr val="lt1"/>
                        </a:solidFill>
                      </a:endParaRPr>
                    </a:p>
                  </a:txBody>
                  <a:tcPr marT="91425" marB="91425" marR="91425" marL="91425">
                    <a:lnR cap="flat" cmpd="sng" w="9525">
                      <a:solidFill>
                        <a:srgbClr val="808080"/>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chemeClr val="lt1"/>
                          </a:solidFill>
                        </a:rPr>
                        <a:t>   130.68 J/K</a:t>
                      </a:r>
                      <a:endParaRPr sz="1300" u="none" cap="none" strike="noStrike">
                        <a:solidFill>
                          <a:schemeClr val="lt1"/>
                        </a:solidFill>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chemeClr val="lt1"/>
                          </a:solidFill>
                        </a:rPr>
                        <a:t>     102.57 J/K</a:t>
                      </a:r>
                      <a:endParaRPr sz="1300" u="none" cap="none" strike="noStrike">
                        <a:solidFill>
                          <a:schemeClr val="lt1"/>
                        </a:solidFill>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chemeClr val="lt1"/>
                          </a:solidFill>
                        </a:rPr>
                        <a:t>TΔS = 48.7 kJ</a:t>
                      </a:r>
                      <a:endParaRPr sz="1300" u="none" cap="none" strike="noStrike">
                        <a:solidFill>
                          <a:schemeClr val="lt1"/>
                        </a:solidFill>
                      </a:endParaRPr>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chemeClr val="lt1"/>
                        </a:solidFill>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bl>
          </a:graphicData>
        </a:graphic>
      </p:graphicFrame>
    </p:spTree>
  </p:cSld>
  <p:clrMapOvr>
    <a:masterClrMapping/>
  </p:clrMapOvr>
  <mc:AlternateContent>
    <mc:Choice Requires="p14">
      <p:transition spd="slow" p14:dur="1000">
        <p14:prism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2"/>
          <p:cNvSpPr txBox="1"/>
          <p:nvPr>
            <p:ph type="title"/>
          </p:nvPr>
        </p:nvSpPr>
        <p:spPr>
          <a:xfrm>
            <a:off x="128600" y="460775"/>
            <a:ext cx="8700900" cy="8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sz="2800">
                <a:solidFill>
                  <a:srgbClr val="FF9900"/>
                </a:solidFill>
              </a:rPr>
              <a:t>          Cost Analysis for Water Electrolysis</a:t>
            </a:r>
            <a:endParaRPr b="1" sz="2800">
              <a:solidFill>
                <a:srgbClr val="FF9900"/>
              </a:solidFill>
            </a:endParaRPr>
          </a:p>
        </p:txBody>
      </p:sp>
      <p:sp>
        <p:nvSpPr>
          <p:cNvPr id="310" name="Google Shape;310;p12"/>
          <p:cNvSpPr txBox="1"/>
          <p:nvPr>
            <p:ph idx="1" type="body"/>
          </p:nvPr>
        </p:nvSpPr>
        <p:spPr>
          <a:xfrm>
            <a:off x="409950" y="1821650"/>
            <a:ext cx="8324100" cy="2708700"/>
          </a:xfrm>
          <a:prstGeom prst="rect">
            <a:avLst/>
          </a:prstGeom>
          <a:noFill/>
          <a:ln>
            <a:noFill/>
          </a:ln>
        </p:spPr>
        <p:txBody>
          <a:bodyPr anchorCtr="0" anchor="t" bIns="91425" lIns="91425" spcFirstLastPara="1" rIns="91425" wrap="square" tIns="91425">
            <a:noAutofit/>
          </a:bodyPr>
          <a:lstStyle/>
          <a:p>
            <a:pPr indent="-333375" lvl="0" marL="457200" rtl="0" algn="l">
              <a:lnSpc>
                <a:spcPct val="140000"/>
              </a:lnSpc>
              <a:spcBef>
                <a:spcPts val="0"/>
              </a:spcBef>
              <a:spcAft>
                <a:spcPts val="0"/>
              </a:spcAft>
              <a:buSzPts val="1650"/>
              <a:buFont typeface="Arial"/>
              <a:buChar char="❏"/>
            </a:pPr>
            <a:r>
              <a:rPr lang="en-GB" sz="1650">
                <a:latin typeface="Arial"/>
                <a:ea typeface="Arial"/>
                <a:cs typeface="Arial"/>
                <a:sym typeface="Arial"/>
              </a:rPr>
              <a:t>Total electrical energy required to produce one mole of H</a:t>
            </a:r>
            <a:r>
              <a:rPr baseline="-25000" lang="en-GB" sz="1650">
                <a:latin typeface="Arial"/>
                <a:ea typeface="Arial"/>
                <a:cs typeface="Arial"/>
                <a:sym typeface="Arial"/>
              </a:rPr>
              <a:t>2</a:t>
            </a:r>
            <a:r>
              <a:rPr lang="en-GB" sz="1650">
                <a:latin typeface="Arial"/>
                <a:ea typeface="Arial"/>
                <a:cs typeface="Arial"/>
                <a:sym typeface="Arial"/>
              </a:rPr>
              <a:t> = </a:t>
            </a:r>
            <a:r>
              <a:rPr lang="en-GB" sz="1350">
                <a:latin typeface="Arial"/>
                <a:ea typeface="Arial"/>
                <a:cs typeface="Arial"/>
                <a:sym typeface="Arial"/>
              </a:rPr>
              <a:t> </a:t>
            </a:r>
            <a:r>
              <a:rPr lang="en-GB" sz="1450">
                <a:latin typeface="Arial"/>
                <a:ea typeface="Arial"/>
                <a:cs typeface="Arial"/>
                <a:sym typeface="Arial"/>
              </a:rPr>
              <a:t>ΔG</a:t>
            </a:r>
            <a:r>
              <a:rPr lang="en-GB" sz="1350">
                <a:latin typeface="Arial"/>
                <a:ea typeface="Arial"/>
                <a:cs typeface="Arial"/>
                <a:sym typeface="Arial"/>
              </a:rPr>
              <a:t> = </a:t>
            </a:r>
            <a:r>
              <a:rPr lang="en-GB" sz="1650">
                <a:latin typeface="Arial"/>
                <a:ea typeface="Arial"/>
                <a:cs typeface="Arial"/>
                <a:sym typeface="Arial"/>
              </a:rPr>
              <a:t>237.1 kJ</a:t>
            </a:r>
            <a:endParaRPr sz="1650">
              <a:latin typeface="Arial"/>
              <a:ea typeface="Arial"/>
              <a:cs typeface="Arial"/>
              <a:sym typeface="Arial"/>
            </a:endParaRPr>
          </a:p>
          <a:p>
            <a:pPr indent="-333375" lvl="0" marL="457200" rtl="0" algn="l">
              <a:lnSpc>
                <a:spcPct val="140000"/>
              </a:lnSpc>
              <a:spcBef>
                <a:spcPts val="0"/>
              </a:spcBef>
              <a:spcAft>
                <a:spcPts val="0"/>
              </a:spcAft>
              <a:buSzPts val="1650"/>
              <a:buFont typeface="Arial"/>
              <a:buChar char="❏"/>
            </a:pPr>
            <a:r>
              <a:rPr lang="en-GB" sz="1650">
                <a:latin typeface="Arial"/>
                <a:ea typeface="Arial"/>
                <a:cs typeface="Arial"/>
                <a:sym typeface="Arial"/>
              </a:rPr>
              <a:t>Total energy in kWh = 237.1*1/3600 = 0.0659 kWh</a:t>
            </a:r>
            <a:endParaRPr sz="1650">
              <a:latin typeface="Arial"/>
              <a:ea typeface="Arial"/>
              <a:cs typeface="Arial"/>
              <a:sym typeface="Arial"/>
            </a:endParaRPr>
          </a:p>
          <a:p>
            <a:pPr indent="-333375" lvl="0" marL="457200" rtl="0" algn="l">
              <a:lnSpc>
                <a:spcPct val="140000"/>
              </a:lnSpc>
              <a:spcBef>
                <a:spcPts val="0"/>
              </a:spcBef>
              <a:spcAft>
                <a:spcPts val="0"/>
              </a:spcAft>
              <a:buSzPts val="1650"/>
              <a:buFont typeface="Arial"/>
              <a:buChar char="❏"/>
            </a:pPr>
            <a:r>
              <a:rPr lang="en-GB" sz="1650">
                <a:latin typeface="Arial"/>
                <a:ea typeface="Arial"/>
                <a:cs typeface="Arial"/>
                <a:sym typeface="Arial"/>
              </a:rPr>
              <a:t>Average cost of state electricity supply in India = Rs 5.43/kWh.</a:t>
            </a:r>
            <a:endParaRPr sz="1650">
              <a:latin typeface="Arial"/>
              <a:ea typeface="Arial"/>
              <a:cs typeface="Arial"/>
              <a:sym typeface="Arial"/>
            </a:endParaRPr>
          </a:p>
          <a:p>
            <a:pPr indent="-333375" lvl="0" marL="457200" rtl="0" algn="l">
              <a:lnSpc>
                <a:spcPct val="140000"/>
              </a:lnSpc>
              <a:spcBef>
                <a:spcPts val="0"/>
              </a:spcBef>
              <a:spcAft>
                <a:spcPts val="0"/>
              </a:spcAft>
              <a:buSzPts val="1650"/>
              <a:buFont typeface="Arial"/>
              <a:buChar char="❏"/>
            </a:pPr>
            <a:r>
              <a:rPr lang="en-GB" sz="1650">
                <a:latin typeface="Arial"/>
                <a:ea typeface="Arial"/>
                <a:cs typeface="Arial"/>
                <a:sym typeface="Arial"/>
              </a:rPr>
              <a:t>Cost of electricity to produce one mole of H</a:t>
            </a:r>
            <a:r>
              <a:rPr baseline="-25000" lang="en-GB" sz="1650">
                <a:latin typeface="Arial"/>
                <a:ea typeface="Arial"/>
                <a:cs typeface="Arial"/>
                <a:sym typeface="Arial"/>
              </a:rPr>
              <a:t>2 </a:t>
            </a:r>
            <a:r>
              <a:rPr lang="en-GB" sz="1650">
                <a:latin typeface="Arial"/>
                <a:ea typeface="Arial"/>
                <a:cs typeface="Arial"/>
                <a:sym typeface="Arial"/>
              </a:rPr>
              <a:t>= 0.0659*5.43 = Rs 0.35</a:t>
            </a:r>
            <a:endParaRPr sz="1650">
              <a:latin typeface="Arial"/>
              <a:ea typeface="Arial"/>
              <a:cs typeface="Arial"/>
              <a:sym typeface="Arial"/>
            </a:endParaRPr>
          </a:p>
          <a:p>
            <a:pPr indent="-333375" lvl="0" marL="457200" rtl="0" algn="l">
              <a:lnSpc>
                <a:spcPct val="140000"/>
              </a:lnSpc>
              <a:spcBef>
                <a:spcPts val="0"/>
              </a:spcBef>
              <a:spcAft>
                <a:spcPts val="0"/>
              </a:spcAft>
              <a:buSzPts val="1650"/>
              <a:buFont typeface="Arial"/>
              <a:buChar char="❏"/>
            </a:pPr>
            <a:r>
              <a:rPr lang="en-GB" sz="1650">
                <a:latin typeface="Arial"/>
                <a:ea typeface="Arial"/>
                <a:cs typeface="Arial"/>
                <a:sym typeface="Arial"/>
              </a:rPr>
              <a:t>Cost of electricity to produce one kg of H</a:t>
            </a:r>
            <a:r>
              <a:rPr baseline="-25000" lang="en-GB" sz="1650">
                <a:latin typeface="Arial"/>
                <a:ea typeface="Arial"/>
                <a:cs typeface="Arial"/>
                <a:sym typeface="Arial"/>
              </a:rPr>
              <a:t>2 </a:t>
            </a:r>
            <a:r>
              <a:rPr lang="en-GB" sz="1650">
                <a:latin typeface="Arial"/>
                <a:ea typeface="Arial"/>
                <a:cs typeface="Arial"/>
                <a:sym typeface="Arial"/>
              </a:rPr>
              <a:t>using the electrolysis process (energy cost) = (0.35*1000)/2 = Rs 178.97 </a:t>
            </a:r>
            <a:endParaRPr sz="1450">
              <a:latin typeface="Arial"/>
              <a:ea typeface="Arial"/>
              <a:cs typeface="Arial"/>
              <a:sym typeface="Arial"/>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3"/>
          <p:cNvSpPr txBox="1"/>
          <p:nvPr>
            <p:ph type="title"/>
          </p:nvPr>
        </p:nvSpPr>
        <p:spPr>
          <a:xfrm>
            <a:off x="1050125" y="367050"/>
            <a:ext cx="7886700" cy="112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sz="3600">
                <a:solidFill>
                  <a:srgbClr val="FF9900"/>
                </a:solidFill>
              </a:rPr>
              <a:t>Conclusions and Future work                                                 </a:t>
            </a:r>
            <a:endParaRPr b="1" sz="3600">
              <a:solidFill>
                <a:srgbClr val="FF9900"/>
              </a:solidFill>
            </a:endParaRPr>
          </a:p>
        </p:txBody>
      </p:sp>
      <p:sp>
        <p:nvSpPr>
          <p:cNvPr id="316" name="Google Shape;316;p13"/>
          <p:cNvSpPr txBox="1"/>
          <p:nvPr>
            <p:ph idx="1" type="body"/>
          </p:nvPr>
        </p:nvSpPr>
        <p:spPr>
          <a:xfrm>
            <a:off x="345150" y="1446600"/>
            <a:ext cx="8236500" cy="33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br>
              <a:rPr lang="en-GB" sz="1350">
                <a:latin typeface="Arial"/>
                <a:ea typeface="Arial"/>
                <a:cs typeface="Arial"/>
                <a:sym typeface="Arial"/>
              </a:rPr>
            </a:br>
            <a:r>
              <a:rPr lang="en-GB" sz="1600">
                <a:latin typeface="Arial"/>
                <a:ea typeface="Arial"/>
                <a:cs typeface="Arial"/>
                <a:sym typeface="Arial"/>
              </a:rPr>
              <a:t>The above analysis led us to the conclusion that hydrogen production by Steam Methane Reforming is more cost-effective than by Electrolysis of Water. However, further study of electrolytic processes might help us innovate and reduce costs.  </a:t>
            </a:r>
            <a:endParaRPr sz="1600">
              <a:latin typeface="Arial"/>
              <a:ea typeface="Arial"/>
              <a:cs typeface="Arial"/>
              <a:sym typeface="Arial"/>
            </a:endParaRPr>
          </a:p>
          <a:p>
            <a:pPr indent="0" lvl="0" marL="0" rtl="0" algn="l">
              <a:lnSpc>
                <a:spcPct val="115000"/>
              </a:lnSpc>
              <a:spcBef>
                <a:spcPts val="1600"/>
              </a:spcBef>
              <a:spcAft>
                <a:spcPts val="0"/>
              </a:spcAft>
              <a:buSzPts val="1300"/>
              <a:buNone/>
            </a:pPr>
            <a:r>
              <a:rPr lang="en-GB" sz="1600">
                <a:latin typeface="Arial"/>
                <a:ea typeface="Arial"/>
                <a:cs typeface="Arial"/>
                <a:sym typeface="Arial"/>
              </a:rPr>
              <a:t>In future, we will continue the analysis of hydrogen which was produced by alkaline electrolysis and we will also analyse other electrolysis processes, something which could not be done now due to unavailability of sufficient data. Dr. Oystein Ulleberg (ResearchGate) has successfully simulated this process and obtaining the full text of the research paper and the simulation model would be of great help in order to pursue the analysis.</a:t>
            </a:r>
            <a:br>
              <a:rPr lang="en-GB" sz="1600">
                <a:latin typeface="Arial"/>
                <a:ea typeface="Arial"/>
                <a:cs typeface="Arial"/>
                <a:sym typeface="Arial"/>
              </a:rPr>
            </a:br>
            <a:endParaRPr sz="1600">
              <a:latin typeface="Arial"/>
              <a:ea typeface="Arial"/>
              <a:cs typeface="Arial"/>
              <a:sym typeface="Arial"/>
            </a:endParaRPr>
          </a:p>
          <a:p>
            <a:pPr indent="0" lvl="0" marL="0" rtl="0" algn="l">
              <a:lnSpc>
                <a:spcPct val="115000"/>
              </a:lnSpc>
              <a:spcBef>
                <a:spcPts val="1600"/>
              </a:spcBef>
              <a:spcAft>
                <a:spcPts val="1600"/>
              </a:spcAft>
              <a:buSzPts val="1300"/>
              <a:buNone/>
            </a:pPr>
            <a:r>
              <a:t/>
            </a:r>
            <a:endParaRPr sz="1350">
              <a:latin typeface="Arial"/>
              <a:ea typeface="Arial"/>
              <a:cs typeface="Arial"/>
              <a:sym typeface="Aria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4"/>
          <p:cNvSpPr txBox="1"/>
          <p:nvPr>
            <p:ph type="title"/>
          </p:nvPr>
        </p:nvSpPr>
        <p:spPr>
          <a:xfrm>
            <a:off x="0" y="393750"/>
            <a:ext cx="90975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sz="2900">
                <a:solidFill>
                  <a:srgbClr val="FF9900"/>
                </a:solidFill>
              </a:rPr>
              <a:t>                       Roles of Team Members</a:t>
            </a:r>
            <a:endParaRPr b="1" sz="2900">
              <a:solidFill>
                <a:srgbClr val="FF9900"/>
              </a:solidFill>
            </a:endParaRPr>
          </a:p>
        </p:txBody>
      </p:sp>
      <p:sp>
        <p:nvSpPr>
          <p:cNvPr id="322" name="Google Shape;322;p14"/>
          <p:cNvSpPr txBox="1"/>
          <p:nvPr/>
        </p:nvSpPr>
        <p:spPr>
          <a:xfrm>
            <a:off x="0" y="1307700"/>
            <a:ext cx="2376300" cy="7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9900"/>
                </a:solidFill>
                <a:latin typeface="Arial"/>
                <a:ea typeface="Arial"/>
                <a:cs typeface="Arial"/>
                <a:sym typeface="Arial"/>
              </a:rPr>
              <a:t>Mohamed Mazhar Laljee:</a:t>
            </a:r>
            <a:endParaRPr b="0" i="0" sz="1400" u="none" cap="none" strike="noStrike">
              <a:solidFill>
                <a:srgbClr val="FF99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FF9900"/>
                </a:solidFill>
                <a:latin typeface="Arial"/>
                <a:ea typeface="Arial"/>
                <a:cs typeface="Arial"/>
                <a:sym typeface="Arial"/>
              </a:rPr>
              <a:t>(2019CHB1051)</a:t>
            </a:r>
            <a:endParaRPr b="0" i="0" sz="1300" u="none" cap="none" strike="noStrike">
              <a:solidFill>
                <a:srgbClr val="FF9900"/>
              </a:solidFill>
              <a:latin typeface="Arial"/>
              <a:ea typeface="Arial"/>
              <a:cs typeface="Arial"/>
              <a:sym typeface="Arial"/>
            </a:endParaRPr>
          </a:p>
        </p:txBody>
      </p:sp>
      <p:sp>
        <p:nvSpPr>
          <p:cNvPr id="323" name="Google Shape;323;p14"/>
          <p:cNvSpPr txBox="1"/>
          <p:nvPr>
            <p:ph idx="1" type="body"/>
          </p:nvPr>
        </p:nvSpPr>
        <p:spPr>
          <a:xfrm>
            <a:off x="2271725" y="1307700"/>
            <a:ext cx="6872400" cy="73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GB" sz="1600">
                <a:solidFill>
                  <a:srgbClr val="FFFFFF"/>
                </a:solidFill>
                <a:latin typeface="Arial"/>
                <a:ea typeface="Arial"/>
                <a:cs typeface="Arial"/>
                <a:sym typeface="Arial"/>
              </a:rPr>
              <a:t>Content editing, analysis of hydrogen production by steam methane reforming, Python and DW-SIM calculations.</a:t>
            </a:r>
            <a:endParaRPr sz="1600">
              <a:solidFill>
                <a:srgbClr val="FFFFFF"/>
              </a:solidFill>
              <a:latin typeface="Arial"/>
              <a:ea typeface="Arial"/>
              <a:cs typeface="Arial"/>
              <a:sym typeface="Arial"/>
            </a:endParaRPr>
          </a:p>
        </p:txBody>
      </p:sp>
      <p:sp>
        <p:nvSpPr>
          <p:cNvPr id="324" name="Google Shape;324;p14"/>
          <p:cNvSpPr txBox="1"/>
          <p:nvPr/>
        </p:nvSpPr>
        <p:spPr>
          <a:xfrm>
            <a:off x="0" y="2032825"/>
            <a:ext cx="2006400" cy="7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9900"/>
                </a:solidFill>
                <a:latin typeface="Arial"/>
                <a:ea typeface="Arial"/>
                <a:cs typeface="Arial"/>
                <a:sym typeface="Arial"/>
              </a:rPr>
              <a:t>Shivam Pandey:</a:t>
            </a:r>
            <a:endParaRPr b="0" i="0" sz="1400" u="none" cap="none" strike="noStrike">
              <a:solidFill>
                <a:srgbClr val="FF99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9900"/>
                </a:solidFill>
                <a:latin typeface="Arial"/>
                <a:ea typeface="Arial"/>
                <a:cs typeface="Arial"/>
                <a:sym typeface="Arial"/>
              </a:rPr>
              <a:t>(2019CHB1055)</a:t>
            </a:r>
            <a:endParaRPr b="0" i="0" sz="1400" u="none" cap="none" strike="noStrike">
              <a:solidFill>
                <a:srgbClr val="FF99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325" name="Google Shape;325;p14"/>
          <p:cNvSpPr txBox="1"/>
          <p:nvPr>
            <p:ph idx="1" type="body"/>
          </p:nvPr>
        </p:nvSpPr>
        <p:spPr>
          <a:xfrm>
            <a:off x="2271600" y="1997875"/>
            <a:ext cx="6872400" cy="8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GB" sz="1600">
                <a:latin typeface="Arial"/>
                <a:ea typeface="Arial"/>
                <a:cs typeface="Arial"/>
                <a:sym typeface="Arial"/>
              </a:rPr>
              <a:t>Analysis of hydrogen production by electrolysis of water, cost analysis, Python calculations.</a:t>
            </a:r>
            <a:endParaRPr/>
          </a:p>
        </p:txBody>
      </p:sp>
      <p:sp>
        <p:nvSpPr>
          <p:cNvPr id="326" name="Google Shape;326;p14"/>
          <p:cNvSpPr txBox="1"/>
          <p:nvPr/>
        </p:nvSpPr>
        <p:spPr>
          <a:xfrm>
            <a:off x="0" y="3678275"/>
            <a:ext cx="2111100" cy="7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9900"/>
                </a:solidFill>
                <a:latin typeface="Arial"/>
                <a:ea typeface="Arial"/>
                <a:cs typeface="Arial"/>
                <a:sym typeface="Arial"/>
              </a:rPr>
              <a:t>Suryansh Pratap Singh:</a:t>
            </a:r>
            <a:endParaRPr b="0" i="0" sz="1400" u="none" cap="none" strike="noStrike">
              <a:solidFill>
                <a:srgbClr val="FF99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9900"/>
                </a:solidFill>
                <a:latin typeface="Arial"/>
                <a:ea typeface="Arial"/>
                <a:cs typeface="Arial"/>
                <a:sym typeface="Arial"/>
              </a:rPr>
              <a:t>(2019CHB1057)</a:t>
            </a:r>
            <a:endParaRPr b="0" i="0" sz="1400" u="none" cap="none" strike="noStrike">
              <a:solidFill>
                <a:srgbClr val="FF9900"/>
              </a:solidFill>
              <a:latin typeface="Arial"/>
              <a:ea typeface="Arial"/>
              <a:cs typeface="Arial"/>
              <a:sym typeface="Arial"/>
            </a:endParaRPr>
          </a:p>
        </p:txBody>
      </p:sp>
      <p:sp>
        <p:nvSpPr>
          <p:cNvPr id="327" name="Google Shape;327;p14"/>
          <p:cNvSpPr txBox="1"/>
          <p:nvPr>
            <p:ph idx="1" type="body"/>
          </p:nvPr>
        </p:nvSpPr>
        <p:spPr>
          <a:xfrm>
            <a:off x="2234375" y="3656400"/>
            <a:ext cx="6909600" cy="86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GB" sz="1600">
                <a:latin typeface="Arial"/>
                <a:ea typeface="Arial"/>
                <a:cs typeface="Arial"/>
                <a:sym typeface="Arial"/>
              </a:rPr>
              <a:t>PPT editing, analysis of hydrogen production by steam methane reforming, DW-SIM calculations, cost analysis.</a:t>
            </a:r>
            <a:endParaRPr sz="1600">
              <a:latin typeface="Arial"/>
              <a:ea typeface="Arial"/>
              <a:cs typeface="Arial"/>
              <a:sym typeface="Arial"/>
            </a:endParaRPr>
          </a:p>
          <a:p>
            <a:pPr indent="0" lvl="0" marL="0" rtl="0" algn="l">
              <a:lnSpc>
                <a:spcPct val="115000"/>
              </a:lnSpc>
              <a:spcBef>
                <a:spcPts val="0"/>
              </a:spcBef>
              <a:spcAft>
                <a:spcPts val="1600"/>
              </a:spcAft>
              <a:buSzPts val="1300"/>
              <a:buNone/>
            </a:pPr>
            <a:r>
              <a:t/>
            </a:r>
            <a:endParaRPr sz="1900">
              <a:solidFill>
                <a:srgbClr val="FFFFFF"/>
              </a:solidFill>
            </a:endParaRPr>
          </a:p>
        </p:txBody>
      </p:sp>
      <p:sp>
        <p:nvSpPr>
          <p:cNvPr id="328" name="Google Shape;328;p14"/>
          <p:cNvSpPr txBox="1"/>
          <p:nvPr/>
        </p:nvSpPr>
        <p:spPr>
          <a:xfrm>
            <a:off x="-26850" y="2806675"/>
            <a:ext cx="2060100" cy="6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9900"/>
                </a:solidFill>
                <a:latin typeface="Arial"/>
                <a:ea typeface="Arial"/>
                <a:cs typeface="Arial"/>
                <a:sym typeface="Arial"/>
              </a:rPr>
              <a:t>Shubham Sonawane:</a:t>
            </a:r>
            <a:endParaRPr b="0" i="0" sz="1400" u="none" cap="none" strike="noStrike">
              <a:solidFill>
                <a:srgbClr val="FF99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9900"/>
                </a:solidFill>
                <a:latin typeface="Arial"/>
                <a:ea typeface="Arial"/>
                <a:cs typeface="Arial"/>
                <a:sym typeface="Arial"/>
              </a:rPr>
              <a:t>(2019CHB1056)</a:t>
            </a:r>
            <a:endParaRPr b="0" i="0" sz="1400" u="none" cap="none" strike="noStrike">
              <a:solidFill>
                <a:srgbClr val="FF9900"/>
              </a:solidFill>
              <a:latin typeface="Arial"/>
              <a:ea typeface="Arial"/>
              <a:cs typeface="Arial"/>
              <a:sym typeface="Arial"/>
            </a:endParaRPr>
          </a:p>
        </p:txBody>
      </p:sp>
      <p:sp>
        <p:nvSpPr>
          <p:cNvPr id="329" name="Google Shape;329;p14"/>
          <p:cNvSpPr txBox="1"/>
          <p:nvPr>
            <p:ph idx="1" type="body"/>
          </p:nvPr>
        </p:nvSpPr>
        <p:spPr>
          <a:xfrm>
            <a:off x="2271725" y="2793600"/>
            <a:ext cx="6872400" cy="86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1600">
                <a:solidFill>
                  <a:srgbClr val="FFFFFF"/>
                </a:solidFill>
              </a:rPr>
              <a:t>Analysis of production of hydrogen by electrolysis of water, content writing, DW-SIM calculations.</a:t>
            </a:r>
            <a:endParaRPr sz="1600">
              <a:solidFill>
                <a:srgbClr val="FFFFFF"/>
              </a:solidFill>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5"/>
          <p:cNvSpPr txBox="1"/>
          <p:nvPr>
            <p:ph type="title"/>
          </p:nvPr>
        </p:nvSpPr>
        <p:spPr>
          <a:xfrm>
            <a:off x="577300" y="367050"/>
            <a:ext cx="7370100" cy="112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sz="4000">
                <a:solidFill>
                  <a:srgbClr val="FF9900"/>
                </a:solidFill>
              </a:rPr>
              <a:t>                References</a:t>
            </a:r>
            <a:endParaRPr b="1" sz="4000">
              <a:solidFill>
                <a:srgbClr val="FF9900"/>
              </a:solidFill>
            </a:endParaRPr>
          </a:p>
        </p:txBody>
      </p:sp>
      <p:sp>
        <p:nvSpPr>
          <p:cNvPr id="335" name="Google Shape;335;p15"/>
          <p:cNvSpPr txBox="1"/>
          <p:nvPr>
            <p:ph idx="1" type="body"/>
          </p:nvPr>
        </p:nvSpPr>
        <p:spPr>
          <a:xfrm>
            <a:off x="1216700" y="1828375"/>
            <a:ext cx="7233000" cy="27729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u="sng">
                <a:solidFill>
                  <a:schemeClr val="hlink"/>
                </a:solidFill>
                <a:hlinkClick r:id="rId3"/>
              </a:rPr>
              <a:t>https://www.energy.gov/eere/fuelcells/hydrogen-production-natural-gas-reforming</a:t>
            </a:r>
            <a:endParaRPr/>
          </a:p>
          <a:p>
            <a:pPr indent="-311150" lvl="0" marL="457200" rtl="0" algn="l">
              <a:lnSpc>
                <a:spcPct val="115000"/>
              </a:lnSpc>
              <a:spcBef>
                <a:spcPts val="0"/>
              </a:spcBef>
              <a:spcAft>
                <a:spcPts val="0"/>
              </a:spcAft>
              <a:buSzPts val="1300"/>
              <a:buChar char="❏"/>
            </a:pPr>
            <a:r>
              <a:rPr lang="en-GB" u="sng">
                <a:solidFill>
                  <a:schemeClr val="accent5"/>
                </a:solidFill>
                <a:hlinkClick r:id="rId4">
                  <a:extLst>
                    <a:ext uri="{A12FA001-AC4F-418D-AE19-62706E023703}">
                      <ahyp:hlinkClr val="tx"/>
                    </a:ext>
                  </a:extLst>
                </a:hlinkClick>
              </a:rPr>
              <a:t>https://www.researchgate.net/publication/262617097_Hydrogen_production_by_alkaline_water_electrolysis</a:t>
            </a:r>
            <a:endParaRPr/>
          </a:p>
          <a:p>
            <a:pPr indent="-311150" lvl="0" marL="457200" rtl="0" algn="l">
              <a:lnSpc>
                <a:spcPct val="115000"/>
              </a:lnSpc>
              <a:spcBef>
                <a:spcPts val="0"/>
              </a:spcBef>
              <a:spcAft>
                <a:spcPts val="0"/>
              </a:spcAft>
              <a:buSzPts val="1300"/>
              <a:buChar char="❏"/>
            </a:pPr>
            <a:r>
              <a:rPr lang="en-GB" u="sng">
                <a:solidFill>
                  <a:schemeClr val="accent5"/>
                </a:solidFill>
                <a:hlinkClick r:id="rId5">
                  <a:extLst>
                    <a:ext uri="{A12FA001-AC4F-418D-AE19-62706E023703}">
                      <ahyp:hlinkClr val="tx"/>
                    </a:ext>
                  </a:extLst>
                </a:hlinkClick>
              </a:rPr>
              <a:t>https://www.intechopen.com/books/nanostructures-in-energy-generation-transmission-and-storage/proton-exchange-membrane-water-electrolysis-as-a-promising-technology-for-hydrogen-production-and-en</a:t>
            </a:r>
            <a:endParaRPr/>
          </a:p>
          <a:p>
            <a:pPr indent="-311150" lvl="0" marL="457200" rtl="0" algn="l">
              <a:lnSpc>
                <a:spcPct val="115000"/>
              </a:lnSpc>
              <a:spcBef>
                <a:spcPts val="1600"/>
              </a:spcBef>
              <a:spcAft>
                <a:spcPts val="0"/>
              </a:spcAft>
              <a:buSzPts val="1300"/>
              <a:buChar char="❏"/>
            </a:pPr>
            <a:r>
              <a:rPr lang="en-GB" u="sng">
                <a:solidFill>
                  <a:schemeClr val="accent5"/>
                </a:solidFill>
                <a:hlinkClick r:id="rId6">
                  <a:extLst>
                    <a:ext uri="{A12FA001-AC4F-418D-AE19-62706E023703}">
                      <ahyp:hlinkClr val="tx"/>
                    </a:ext>
                  </a:extLst>
                </a:hlinkClick>
              </a:rPr>
              <a:t>https://www.sciencedirect.com/topics/engineering/hydrogen-production-cost#:~:text=The%20cost%20of%20energy%20is,(given%20similar%20energy%20costs).</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6"/>
          <p:cNvSpPr txBox="1"/>
          <p:nvPr>
            <p:ph type="title"/>
          </p:nvPr>
        </p:nvSpPr>
        <p:spPr>
          <a:xfrm>
            <a:off x="596000" y="1447950"/>
            <a:ext cx="5521500" cy="112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sz="4000">
                <a:solidFill>
                  <a:srgbClr val="FF9900"/>
                </a:solidFill>
              </a:rPr>
              <a:t>     THANK YOU!  </a:t>
            </a:r>
            <a:endParaRPr b="1" sz="4000">
              <a:solidFill>
                <a:srgbClr val="FF9900"/>
              </a:solidFill>
            </a:endParaRPr>
          </a:p>
        </p:txBody>
      </p:sp>
      <p:pic>
        <p:nvPicPr>
          <p:cNvPr id="341" name="Google Shape;341;p16"/>
          <p:cNvPicPr preferRelativeResize="0"/>
          <p:nvPr/>
        </p:nvPicPr>
        <p:blipFill rotWithShape="1">
          <a:blip r:embed="rId3">
            <a:alphaModFix/>
          </a:blip>
          <a:srcRect b="0" l="0" r="0" t="0"/>
          <a:stretch/>
        </p:blipFill>
        <p:spPr>
          <a:xfrm>
            <a:off x="6269900" y="152400"/>
            <a:ext cx="2707114" cy="4838699"/>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
          <p:cNvSpPr txBox="1"/>
          <p:nvPr>
            <p:ph type="title"/>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600"/>
              <a:t>               </a:t>
            </a:r>
            <a:r>
              <a:rPr lang="en-GB" sz="3000"/>
              <a:t> </a:t>
            </a:r>
            <a:r>
              <a:rPr b="1" lang="en-GB" sz="3000">
                <a:solidFill>
                  <a:srgbClr val="FF9900"/>
                </a:solidFill>
              </a:rPr>
              <a:t>Problem Statement</a:t>
            </a:r>
            <a:endParaRPr b="1" sz="3000">
              <a:solidFill>
                <a:srgbClr val="FF9900"/>
              </a:solidFill>
            </a:endParaRPr>
          </a:p>
        </p:txBody>
      </p:sp>
      <p:sp>
        <p:nvSpPr>
          <p:cNvPr id="236" name="Google Shape;236;p2"/>
          <p:cNvSpPr txBox="1"/>
          <p:nvPr/>
        </p:nvSpPr>
        <p:spPr>
          <a:xfrm>
            <a:off x="267900" y="2097575"/>
            <a:ext cx="8829900" cy="214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CACACA"/>
              </a:solidFill>
              <a:latin typeface="Average"/>
              <a:ea typeface="Average"/>
              <a:cs typeface="Average"/>
              <a:sym typeface="Average"/>
            </a:endParaRPr>
          </a:p>
          <a:p>
            <a:pPr indent="-355600" lvl="0" marL="457200" marR="0" rtl="0" algn="l">
              <a:lnSpc>
                <a:spcPct val="100000"/>
              </a:lnSpc>
              <a:spcBef>
                <a:spcPts val="0"/>
              </a:spcBef>
              <a:spcAft>
                <a:spcPts val="0"/>
              </a:spcAft>
              <a:buClr>
                <a:srgbClr val="FFFFFF"/>
              </a:buClr>
              <a:buSzPts val="2000"/>
              <a:buFont typeface="Arial"/>
              <a:buChar char="❏"/>
            </a:pPr>
            <a:r>
              <a:rPr b="0" i="0" lang="en-GB" sz="2000" u="none" cap="none" strike="noStrike">
                <a:solidFill>
                  <a:srgbClr val="FFFFFF"/>
                </a:solidFill>
                <a:latin typeface="Arial"/>
                <a:ea typeface="Arial"/>
                <a:cs typeface="Arial"/>
                <a:sym typeface="Arial"/>
              </a:rPr>
              <a:t>Analysis of Production of Hydrogen by Steam Methane Reforming and Electrolysis of Water to determine the less polluting and more cost efficient method</a:t>
            </a:r>
            <a:r>
              <a:rPr b="0" i="0" lang="en-GB" sz="2000" u="none" cap="none" strike="noStrike">
                <a:solidFill>
                  <a:srgbClr val="FFFFFF"/>
                </a:solidFill>
                <a:latin typeface="Average"/>
                <a:ea typeface="Average"/>
                <a:cs typeface="Average"/>
                <a:sym typeface="Average"/>
              </a:rPr>
              <a:t>.</a:t>
            </a:r>
            <a:endParaRPr b="0" i="0" sz="2000" u="none" cap="none" strike="noStrike">
              <a:solidFill>
                <a:srgbClr val="FFFFFF"/>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br>
              <a:rPr b="0" i="0" lang="en-GB" sz="2000" u="none" cap="none" strike="noStrike">
                <a:solidFill>
                  <a:srgbClr val="CACACA"/>
                </a:solidFill>
                <a:latin typeface="Average"/>
                <a:ea typeface="Average"/>
                <a:cs typeface="Average"/>
                <a:sym typeface="Average"/>
              </a:rPr>
            </a:br>
            <a:br>
              <a:rPr b="0" i="0" lang="en-GB" sz="2000" u="none" cap="none" strike="noStrike">
                <a:solidFill>
                  <a:srgbClr val="CACACA"/>
                </a:solidFill>
                <a:latin typeface="Average"/>
                <a:ea typeface="Average"/>
                <a:cs typeface="Average"/>
                <a:sym typeface="Average"/>
              </a:rPr>
            </a:br>
            <a:br>
              <a:rPr b="0" i="0" lang="en-GB" sz="2000" u="none" cap="none" strike="noStrike">
                <a:solidFill>
                  <a:srgbClr val="CACACA"/>
                </a:solidFill>
                <a:latin typeface="Average"/>
                <a:ea typeface="Average"/>
                <a:cs typeface="Average"/>
                <a:sym typeface="Average"/>
              </a:rPr>
            </a:br>
            <a:endParaRPr b="0" i="0" sz="2000" u="none" cap="none" strike="noStrike">
              <a:solidFill>
                <a:srgbClr val="CACACA"/>
              </a:solidFill>
              <a:latin typeface="Average"/>
              <a:ea typeface="Average"/>
              <a:cs typeface="Average"/>
              <a:sym typeface="Average"/>
            </a:endParaRPr>
          </a:p>
        </p:txBody>
      </p:sp>
      <p:sp>
        <p:nvSpPr>
          <p:cNvPr id="237" name="Google Shape;237;p2"/>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CACACA"/>
              </a:solidFill>
              <a:latin typeface="Average"/>
              <a:ea typeface="Average"/>
              <a:cs typeface="Average"/>
              <a:sym typeface="Average"/>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
          <p:cNvSpPr txBox="1"/>
          <p:nvPr>
            <p:ph type="title"/>
          </p:nvPr>
        </p:nvSpPr>
        <p:spPr>
          <a:xfrm>
            <a:off x="959300" y="132550"/>
            <a:ext cx="7748100" cy="6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sz="3000">
                <a:solidFill>
                  <a:srgbClr val="FF9900"/>
                </a:solidFill>
              </a:rPr>
              <a:t>                WHY HYDROGEN?</a:t>
            </a:r>
            <a:endParaRPr b="1" sz="3000">
              <a:solidFill>
                <a:srgbClr val="FF9900"/>
              </a:solidFill>
            </a:endParaRPr>
          </a:p>
        </p:txBody>
      </p:sp>
      <p:pic>
        <p:nvPicPr>
          <p:cNvPr id="243" name="Google Shape;243;p3"/>
          <p:cNvPicPr preferRelativeResize="0"/>
          <p:nvPr/>
        </p:nvPicPr>
        <p:blipFill rotWithShape="1">
          <a:blip r:embed="rId3">
            <a:alphaModFix/>
          </a:blip>
          <a:srcRect b="0" l="-11844" r="0" t="-11844"/>
          <a:stretch/>
        </p:blipFill>
        <p:spPr>
          <a:xfrm>
            <a:off x="661125" y="224050"/>
            <a:ext cx="7037250" cy="4695399"/>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
          <p:cNvSpPr txBox="1"/>
          <p:nvPr>
            <p:ph type="title"/>
          </p:nvPr>
        </p:nvSpPr>
        <p:spPr>
          <a:xfrm>
            <a:off x="0" y="991150"/>
            <a:ext cx="9144000" cy="67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600"/>
              <a:t>                                         </a:t>
            </a:r>
            <a:r>
              <a:rPr b="1" lang="en-GB" sz="2600">
                <a:solidFill>
                  <a:srgbClr val="FF9900"/>
                </a:solidFill>
              </a:rPr>
              <a:t> </a:t>
            </a:r>
            <a:r>
              <a:rPr b="1" lang="en-GB" sz="3000">
                <a:solidFill>
                  <a:srgbClr val="FF9900"/>
                </a:solidFill>
              </a:rPr>
              <a:t>Strategy</a:t>
            </a:r>
            <a:endParaRPr b="1" sz="3000">
              <a:solidFill>
                <a:srgbClr val="FF9900"/>
              </a:solidFill>
            </a:endParaRPr>
          </a:p>
        </p:txBody>
      </p:sp>
      <p:sp>
        <p:nvSpPr>
          <p:cNvPr id="249" name="Google Shape;249;p4"/>
          <p:cNvSpPr txBox="1"/>
          <p:nvPr/>
        </p:nvSpPr>
        <p:spPr>
          <a:xfrm>
            <a:off x="267900" y="1930650"/>
            <a:ext cx="7387800" cy="21435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00000"/>
              </a:lnSpc>
              <a:spcBef>
                <a:spcPts val="0"/>
              </a:spcBef>
              <a:spcAft>
                <a:spcPts val="0"/>
              </a:spcAft>
              <a:buClr>
                <a:srgbClr val="FFFFFF"/>
              </a:buClr>
              <a:buSzPts val="2000"/>
              <a:buFont typeface="Arial"/>
              <a:buChar char="❏"/>
            </a:pPr>
            <a:r>
              <a:rPr b="0" i="0" lang="en-GB" sz="2000" u="none" cap="none" strike="noStrike">
                <a:solidFill>
                  <a:srgbClr val="FFFFFF"/>
                </a:solidFill>
                <a:latin typeface="Arial"/>
                <a:ea typeface="Arial"/>
                <a:cs typeface="Arial"/>
                <a:sym typeface="Arial"/>
              </a:rPr>
              <a:t>Study of research papers.</a:t>
            </a:r>
            <a:endParaRPr b="0" i="0" sz="2000" u="none" cap="none" strike="noStrike">
              <a:solidFill>
                <a:srgbClr val="FFFFFF"/>
              </a:solidFill>
              <a:latin typeface="Arial"/>
              <a:ea typeface="Arial"/>
              <a:cs typeface="Arial"/>
              <a:sym typeface="Arial"/>
            </a:endParaRPr>
          </a:p>
          <a:p>
            <a:pPr indent="-355600" lvl="0" marL="457200" marR="0" rtl="0" algn="l">
              <a:lnSpc>
                <a:spcPct val="100000"/>
              </a:lnSpc>
              <a:spcBef>
                <a:spcPts val="0"/>
              </a:spcBef>
              <a:spcAft>
                <a:spcPts val="0"/>
              </a:spcAft>
              <a:buClr>
                <a:srgbClr val="FFFFFF"/>
              </a:buClr>
              <a:buSzPts val="2000"/>
              <a:buFont typeface="Arial"/>
              <a:buChar char="❏"/>
            </a:pPr>
            <a:r>
              <a:rPr b="0" i="0" lang="en-GB" sz="2000" u="none" cap="none" strike="noStrike">
                <a:solidFill>
                  <a:srgbClr val="FFFFFF"/>
                </a:solidFill>
                <a:latin typeface="Arial"/>
                <a:ea typeface="Arial"/>
                <a:cs typeface="Arial"/>
                <a:sym typeface="Arial"/>
              </a:rPr>
              <a:t>Use of available data for calculations.</a:t>
            </a:r>
            <a:endParaRPr b="0" i="0" sz="2000" u="none" cap="none" strike="noStrike">
              <a:solidFill>
                <a:srgbClr val="FFFFFF"/>
              </a:solidFill>
              <a:latin typeface="Arial"/>
              <a:ea typeface="Arial"/>
              <a:cs typeface="Arial"/>
              <a:sym typeface="Arial"/>
            </a:endParaRPr>
          </a:p>
          <a:p>
            <a:pPr indent="-355600" lvl="0" marL="457200" marR="0" rtl="0" algn="l">
              <a:lnSpc>
                <a:spcPct val="100000"/>
              </a:lnSpc>
              <a:spcBef>
                <a:spcPts val="0"/>
              </a:spcBef>
              <a:spcAft>
                <a:spcPts val="0"/>
              </a:spcAft>
              <a:buClr>
                <a:srgbClr val="FFFFFF"/>
              </a:buClr>
              <a:buSzPts val="2000"/>
              <a:buFont typeface="Arial"/>
              <a:buChar char="❏"/>
            </a:pPr>
            <a:r>
              <a:rPr b="0" i="0" lang="en-GB" sz="2000" u="none" cap="none" strike="noStrike">
                <a:solidFill>
                  <a:srgbClr val="FFFFFF"/>
                </a:solidFill>
                <a:latin typeface="Arial"/>
                <a:ea typeface="Arial"/>
                <a:cs typeface="Arial"/>
                <a:sym typeface="Arial"/>
              </a:rPr>
              <a:t>Determining the energy cost of running the processes.</a:t>
            </a:r>
            <a:endParaRPr b="0" i="0" sz="2000" u="none" cap="none" strike="noStrike">
              <a:solidFill>
                <a:srgbClr val="FFFFFF"/>
              </a:solidFill>
              <a:latin typeface="Arial"/>
              <a:ea typeface="Arial"/>
              <a:cs typeface="Arial"/>
              <a:sym typeface="Arial"/>
            </a:endParaRPr>
          </a:p>
          <a:p>
            <a:pPr indent="-355600" lvl="0" marL="457200" marR="0" rtl="0" algn="l">
              <a:lnSpc>
                <a:spcPct val="100000"/>
              </a:lnSpc>
              <a:spcBef>
                <a:spcPts val="0"/>
              </a:spcBef>
              <a:spcAft>
                <a:spcPts val="0"/>
              </a:spcAft>
              <a:buClr>
                <a:srgbClr val="FFFFFF"/>
              </a:buClr>
              <a:buSzPts val="2000"/>
              <a:buFont typeface="Arial"/>
              <a:buChar char="❏"/>
            </a:pPr>
            <a:r>
              <a:rPr b="0" i="0" lang="en-GB" sz="2000" u="none" cap="none" strike="noStrike">
                <a:solidFill>
                  <a:srgbClr val="FFFFFF"/>
                </a:solidFill>
                <a:latin typeface="Arial"/>
                <a:ea typeface="Arial"/>
                <a:cs typeface="Arial"/>
                <a:sym typeface="Arial"/>
              </a:rPr>
              <a:t>Data visualization and use of softwares.</a:t>
            </a:r>
            <a:endParaRPr b="0" i="0" sz="2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CACACA"/>
              </a:solidFill>
              <a:latin typeface="Average"/>
              <a:ea typeface="Average"/>
              <a:cs typeface="Average"/>
              <a:sym typeface="Average"/>
            </a:endParaRPr>
          </a:p>
        </p:txBody>
      </p:sp>
      <p:sp>
        <p:nvSpPr>
          <p:cNvPr id="250" name="Google Shape;250;p4"/>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CACACA"/>
              </a:solidFill>
              <a:latin typeface="Average"/>
              <a:ea typeface="Average"/>
              <a:cs typeface="Average"/>
              <a:sym typeface="Average"/>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5"/>
          <p:cNvSpPr txBox="1"/>
          <p:nvPr>
            <p:ph type="title"/>
          </p:nvPr>
        </p:nvSpPr>
        <p:spPr>
          <a:xfrm>
            <a:off x="128600" y="0"/>
            <a:ext cx="8700900" cy="72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1" lang="en-GB" sz="2900">
                <a:solidFill>
                  <a:srgbClr val="FF9900"/>
                </a:solidFill>
              </a:rPr>
              <a:t>     </a:t>
            </a:r>
            <a:r>
              <a:rPr b="1" lang="en-GB" sz="3000">
                <a:solidFill>
                  <a:srgbClr val="FF9900"/>
                </a:solidFill>
              </a:rPr>
              <a:t>Tools and Equations Used</a:t>
            </a:r>
            <a:endParaRPr b="1" sz="3000">
              <a:solidFill>
                <a:srgbClr val="FF9900"/>
              </a:solidFill>
            </a:endParaRPr>
          </a:p>
        </p:txBody>
      </p:sp>
      <p:sp>
        <p:nvSpPr>
          <p:cNvPr id="256" name="Google Shape;256;p5"/>
          <p:cNvSpPr txBox="1"/>
          <p:nvPr/>
        </p:nvSpPr>
        <p:spPr>
          <a:xfrm>
            <a:off x="1008675" y="722700"/>
            <a:ext cx="792000" cy="63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GB" sz="2500" u="none" cap="none" strike="noStrike">
                <a:solidFill>
                  <a:srgbClr val="FF9900"/>
                </a:solidFill>
                <a:latin typeface="Montserrat"/>
                <a:ea typeface="Montserrat"/>
                <a:cs typeface="Montserrat"/>
                <a:sym typeface="Montserrat"/>
              </a:rPr>
              <a:t>01</a:t>
            </a:r>
            <a:endParaRPr b="1" i="0" sz="1500" u="none" cap="none" strike="noStrike">
              <a:solidFill>
                <a:srgbClr val="FF99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57" name="Google Shape;257;p5"/>
          <p:cNvSpPr txBox="1"/>
          <p:nvPr>
            <p:ph idx="1" type="body"/>
          </p:nvPr>
        </p:nvSpPr>
        <p:spPr>
          <a:xfrm>
            <a:off x="1822550" y="722700"/>
            <a:ext cx="6933000" cy="72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2000">
                <a:solidFill>
                  <a:srgbClr val="FF9900"/>
                </a:solidFill>
              </a:rPr>
              <a:t>Python:</a:t>
            </a:r>
            <a:r>
              <a:rPr lang="en-GB" sz="2000">
                <a:solidFill>
                  <a:srgbClr val="FFFFFF"/>
                </a:solidFill>
              </a:rPr>
              <a:t> </a:t>
            </a:r>
            <a:r>
              <a:rPr lang="en-GB" sz="2000">
                <a:solidFill>
                  <a:srgbClr val="FFFFFF"/>
                </a:solidFill>
                <a:latin typeface="Arial"/>
                <a:ea typeface="Arial"/>
                <a:cs typeface="Arial"/>
                <a:sym typeface="Arial"/>
              </a:rPr>
              <a:t>For process Calculations and Data Visualization.</a:t>
            </a:r>
            <a:endParaRPr sz="2000">
              <a:solidFill>
                <a:srgbClr val="FFFFFF"/>
              </a:solidFill>
              <a:latin typeface="Arial"/>
              <a:ea typeface="Arial"/>
              <a:cs typeface="Arial"/>
              <a:sym typeface="Arial"/>
            </a:endParaRPr>
          </a:p>
        </p:txBody>
      </p:sp>
      <p:sp>
        <p:nvSpPr>
          <p:cNvPr id="258" name="Google Shape;258;p5"/>
          <p:cNvSpPr txBox="1"/>
          <p:nvPr/>
        </p:nvSpPr>
        <p:spPr>
          <a:xfrm>
            <a:off x="986775" y="1359300"/>
            <a:ext cx="792000" cy="63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GB" sz="2500" u="none" cap="none" strike="noStrike">
                <a:solidFill>
                  <a:srgbClr val="FF9900"/>
                </a:solidFill>
                <a:latin typeface="Montserrat"/>
                <a:ea typeface="Montserrat"/>
                <a:cs typeface="Montserrat"/>
                <a:sym typeface="Montserrat"/>
              </a:rPr>
              <a:t>02</a:t>
            </a:r>
            <a:endParaRPr b="1" i="0" sz="1500" u="none" cap="none" strike="noStrike">
              <a:solidFill>
                <a:srgbClr val="FF99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59" name="Google Shape;259;p5"/>
          <p:cNvSpPr txBox="1"/>
          <p:nvPr>
            <p:ph idx="1" type="body"/>
          </p:nvPr>
        </p:nvSpPr>
        <p:spPr>
          <a:xfrm>
            <a:off x="1822550" y="1359300"/>
            <a:ext cx="6085200" cy="63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2000">
                <a:solidFill>
                  <a:srgbClr val="FF9900"/>
                </a:solidFill>
              </a:rPr>
              <a:t>DWSIM:</a:t>
            </a:r>
            <a:r>
              <a:rPr lang="en-GB" sz="2000">
                <a:solidFill>
                  <a:srgbClr val="FFFFFF"/>
                </a:solidFill>
              </a:rPr>
              <a:t> For </a:t>
            </a:r>
            <a:r>
              <a:rPr lang="en-GB" sz="2000">
                <a:solidFill>
                  <a:srgbClr val="FFFFFF"/>
                </a:solidFill>
                <a:latin typeface="Arial"/>
                <a:ea typeface="Arial"/>
                <a:cs typeface="Arial"/>
                <a:sym typeface="Arial"/>
              </a:rPr>
              <a:t>Creating process models. </a:t>
            </a:r>
            <a:endParaRPr sz="2000">
              <a:solidFill>
                <a:srgbClr val="FFFFFF"/>
              </a:solidFill>
              <a:latin typeface="Arial"/>
              <a:ea typeface="Arial"/>
              <a:cs typeface="Arial"/>
              <a:sym typeface="Arial"/>
            </a:endParaRPr>
          </a:p>
        </p:txBody>
      </p:sp>
      <p:sp>
        <p:nvSpPr>
          <p:cNvPr id="260" name="Google Shape;260;p5"/>
          <p:cNvSpPr txBox="1"/>
          <p:nvPr/>
        </p:nvSpPr>
        <p:spPr>
          <a:xfrm>
            <a:off x="986775" y="2082000"/>
            <a:ext cx="792000" cy="63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GB" sz="2500" u="none" cap="none" strike="noStrike">
                <a:solidFill>
                  <a:srgbClr val="FF9900"/>
                </a:solidFill>
                <a:latin typeface="Montserrat"/>
                <a:ea typeface="Montserrat"/>
                <a:cs typeface="Montserrat"/>
                <a:sym typeface="Montserrat"/>
              </a:rPr>
              <a:t>03</a:t>
            </a:r>
            <a:endParaRPr b="1" i="0" sz="1400" u="none" cap="none" strike="noStrike">
              <a:solidFill>
                <a:srgbClr val="FF9900"/>
              </a:solidFill>
              <a:latin typeface="Arial"/>
              <a:ea typeface="Arial"/>
              <a:cs typeface="Arial"/>
              <a:sym typeface="Arial"/>
            </a:endParaRPr>
          </a:p>
        </p:txBody>
      </p:sp>
      <p:sp>
        <p:nvSpPr>
          <p:cNvPr id="261" name="Google Shape;261;p5"/>
          <p:cNvSpPr txBox="1"/>
          <p:nvPr>
            <p:ph idx="1" type="body"/>
          </p:nvPr>
        </p:nvSpPr>
        <p:spPr>
          <a:xfrm>
            <a:off x="1778775" y="2082000"/>
            <a:ext cx="7247400" cy="72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2000">
                <a:solidFill>
                  <a:srgbClr val="FF9900"/>
                </a:solidFill>
              </a:rPr>
              <a:t>fx-991 ES PLUS:</a:t>
            </a:r>
            <a:r>
              <a:rPr lang="en-GB" sz="2000">
                <a:solidFill>
                  <a:srgbClr val="FFFFFF"/>
                </a:solidFill>
                <a:latin typeface="Arial"/>
                <a:ea typeface="Arial"/>
                <a:cs typeface="Arial"/>
                <a:sym typeface="Arial"/>
              </a:rPr>
              <a:t> For hand Calculations and Validation of results.</a:t>
            </a:r>
            <a:endParaRPr sz="2000">
              <a:solidFill>
                <a:srgbClr val="FFFFFF"/>
              </a:solidFill>
              <a:latin typeface="Arial"/>
              <a:ea typeface="Arial"/>
              <a:cs typeface="Arial"/>
              <a:sym typeface="Arial"/>
            </a:endParaRPr>
          </a:p>
        </p:txBody>
      </p:sp>
      <p:sp>
        <p:nvSpPr>
          <p:cNvPr id="262" name="Google Shape;262;p5"/>
          <p:cNvSpPr txBox="1"/>
          <p:nvPr/>
        </p:nvSpPr>
        <p:spPr>
          <a:xfrm>
            <a:off x="1008675" y="2998550"/>
            <a:ext cx="621900" cy="63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GB" sz="2500" u="none" cap="none" strike="noStrike">
                <a:solidFill>
                  <a:srgbClr val="FF9900"/>
                </a:solidFill>
                <a:latin typeface="Lato"/>
                <a:ea typeface="Lato"/>
                <a:cs typeface="Lato"/>
                <a:sym typeface="Lato"/>
              </a:rPr>
              <a:t>04</a:t>
            </a:r>
            <a:endParaRPr b="1" i="0" sz="2500" u="none" cap="none" strike="noStrike">
              <a:solidFill>
                <a:srgbClr val="FF9900"/>
              </a:solidFill>
              <a:latin typeface="Lato"/>
              <a:ea typeface="Lato"/>
              <a:cs typeface="Lato"/>
              <a:sym typeface="Lato"/>
            </a:endParaRPr>
          </a:p>
        </p:txBody>
      </p:sp>
      <p:pic>
        <p:nvPicPr>
          <p:cNvPr id="263" name="Google Shape;263;p5"/>
          <p:cNvPicPr preferRelativeResize="0"/>
          <p:nvPr/>
        </p:nvPicPr>
        <p:blipFill rotWithShape="1">
          <a:blip r:embed="rId3">
            <a:alphaModFix/>
          </a:blip>
          <a:srcRect b="0" l="0" r="0" t="0"/>
          <a:stretch/>
        </p:blipFill>
        <p:spPr>
          <a:xfrm>
            <a:off x="1782975" y="2957100"/>
            <a:ext cx="4549738" cy="2034001"/>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6"/>
          <p:cNvSpPr txBox="1"/>
          <p:nvPr>
            <p:ph type="title"/>
          </p:nvPr>
        </p:nvSpPr>
        <p:spPr>
          <a:xfrm>
            <a:off x="1039425" y="393750"/>
            <a:ext cx="7725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a:solidFill>
                  <a:srgbClr val="FF9900"/>
                </a:solidFill>
              </a:rPr>
              <a:t>            </a:t>
            </a:r>
            <a:r>
              <a:rPr b="1" lang="en-GB" sz="3000">
                <a:solidFill>
                  <a:srgbClr val="FF9900"/>
                </a:solidFill>
              </a:rPr>
              <a:t>Steam Methane Reforming</a:t>
            </a:r>
            <a:endParaRPr b="1" sz="3000">
              <a:solidFill>
                <a:srgbClr val="FF9900"/>
              </a:solidFill>
            </a:endParaRPr>
          </a:p>
        </p:txBody>
      </p:sp>
      <p:sp>
        <p:nvSpPr>
          <p:cNvPr id="269" name="Google Shape;269;p6"/>
          <p:cNvSpPr txBox="1"/>
          <p:nvPr>
            <p:ph idx="1" type="body"/>
          </p:nvPr>
        </p:nvSpPr>
        <p:spPr>
          <a:xfrm>
            <a:off x="0" y="1567550"/>
            <a:ext cx="9144000" cy="3576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GB" sz="1600">
                <a:latin typeface="Arial"/>
                <a:ea typeface="Arial"/>
                <a:cs typeface="Arial"/>
                <a:sym typeface="Arial"/>
              </a:rPr>
              <a:t>Steam Methane Reforming</a:t>
            </a:r>
            <a:r>
              <a:rPr lang="en-GB" sz="1600">
                <a:latin typeface="Arial"/>
                <a:ea typeface="Arial"/>
                <a:cs typeface="Arial"/>
                <a:sym typeface="Arial"/>
              </a:rPr>
              <a:t> is a method of producing syngas (Carbon monoxide + Hydrogen) by reaction of methane with steam. Commonly, we use natural gas as the feedstock and Nickel as the catalyst.</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GB" sz="1600">
                <a:latin typeface="Arial"/>
                <a:ea typeface="Arial"/>
                <a:cs typeface="Arial"/>
                <a:sym typeface="Arial"/>
              </a:rPr>
              <a:t>The main purpose of this method is hydrogen production.</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GB" sz="1600">
                <a:latin typeface="Arial"/>
                <a:ea typeface="Arial"/>
                <a:cs typeface="Arial"/>
                <a:sym typeface="Arial"/>
              </a:rPr>
              <a:t>The Reaction is represented as: CH</a:t>
            </a:r>
            <a:r>
              <a:rPr baseline="-25000" lang="en-GB" sz="1600">
                <a:latin typeface="Arial"/>
                <a:ea typeface="Arial"/>
                <a:cs typeface="Arial"/>
                <a:sym typeface="Arial"/>
              </a:rPr>
              <a:t>4</a:t>
            </a:r>
            <a:r>
              <a:rPr lang="en-GB" sz="1600">
                <a:latin typeface="Arial"/>
                <a:ea typeface="Arial"/>
                <a:cs typeface="Arial"/>
                <a:sym typeface="Arial"/>
              </a:rPr>
              <a:t> + H</a:t>
            </a:r>
            <a:r>
              <a:rPr baseline="-25000" lang="en-GB" sz="1600">
                <a:latin typeface="Arial"/>
                <a:ea typeface="Arial"/>
                <a:cs typeface="Arial"/>
                <a:sym typeface="Arial"/>
              </a:rPr>
              <a:t>2</a:t>
            </a:r>
            <a:r>
              <a:rPr lang="en-GB" sz="1600">
                <a:latin typeface="Arial"/>
                <a:ea typeface="Arial"/>
                <a:cs typeface="Arial"/>
                <a:sym typeface="Arial"/>
              </a:rPr>
              <a:t>O → CO + 3H</a:t>
            </a:r>
            <a:r>
              <a:rPr baseline="-25000" lang="en-GB" sz="1600">
                <a:latin typeface="Arial"/>
                <a:ea typeface="Arial"/>
                <a:cs typeface="Arial"/>
                <a:sym typeface="Arial"/>
              </a:rPr>
              <a:t>2</a:t>
            </a:r>
            <a:r>
              <a:rPr lang="en-GB" sz="1600">
                <a:latin typeface="Arial"/>
                <a:ea typeface="Arial"/>
                <a:cs typeface="Arial"/>
                <a:sym typeface="Arial"/>
              </a:rPr>
              <a:t>   </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GB" sz="1600">
                <a:latin typeface="Arial"/>
                <a:ea typeface="Arial"/>
                <a:cs typeface="Arial"/>
                <a:sym typeface="Arial"/>
              </a:rPr>
              <a:t>The Reaction is strongly Endothermic.</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GB" sz="1600">
                <a:latin typeface="Arial"/>
                <a:ea typeface="Arial"/>
                <a:cs typeface="Arial"/>
                <a:sym typeface="Arial"/>
              </a:rPr>
              <a:t>Generally, conditions employed for this reaction are temperatures between 700-1000 degree C, pressures between 3-25 bar and 3:1 steam to methane molar ratio.</a:t>
            </a:r>
            <a:endParaRPr sz="1600">
              <a:latin typeface="Arial"/>
              <a:ea typeface="Arial"/>
              <a:cs typeface="Arial"/>
              <a:sym typeface="Arial"/>
            </a:endParaRPr>
          </a:p>
          <a:p>
            <a:pPr indent="0" lvl="0" marL="0" rtl="0" algn="l">
              <a:lnSpc>
                <a:spcPct val="115000"/>
              </a:lnSpc>
              <a:spcBef>
                <a:spcPts val="1600"/>
              </a:spcBef>
              <a:spcAft>
                <a:spcPts val="1600"/>
              </a:spcAft>
              <a:buSzPts val="1300"/>
              <a:buNone/>
            </a:pPr>
            <a:r>
              <a:rPr lang="en-GB" sz="1500">
                <a:latin typeface="Arial"/>
                <a:ea typeface="Arial"/>
                <a:cs typeface="Arial"/>
                <a:sym typeface="Arial"/>
              </a:rPr>
              <a:t> </a:t>
            </a:r>
            <a:endParaRPr sz="1500">
              <a:latin typeface="Arial"/>
              <a:ea typeface="Arial"/>
              <a:cs typeface="Arial"/>
              <a:sym typeface="Aria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7"/>
          <p:cNvSpPr txBox="1"/>
          <p:nvPr>
            <p:ph type="title"/>
          </p:nvPr>
        </p:nvSpPr>
        <p:spPr>
          <a:xfrm>
            <a:off x="1245875" y="393750"/>
            <a:ext cx="72966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sz="2600">
                <a:solidFill>
                  <a:srgbClr val="FF9900"/>
                </a:solidFill>
              </a:rPr>
              <a:t>Calculations and Thermodynamic Analysis using Python</a:t>
            </a:r>
            <a:endParaRPr/>
          </a:p>
        </p:txBody>
      </p:sp>
      <p:sp>
        <p:nvSpPr>
          <p:cNvPr id="275" name="Google Shape;275;p7"/>
          <p:cNvSpPr txBox="1"/>
          <p:nvPr>
            <p:ph idx="1" type="body"/>
          </p:nvPr>
        </p:nvSpPr>
        <p:spPr>
          <a:xfrm>
            <a:off x="4027500" y="1307850"/>
            <a:ext cx="5116500" cy="3721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GB" sz="1500"/>
              <a:t>As can be seen from the plot generated using Python, the equilibrium conversion of methane increases with increase in temperature (endothermic reaction) and decreases with increase in pressure (more moles of gas on product side). [Le Chatelier’s Principle]</a:t>
            </a:r>
            <a:endParaRPr sz="1500"/>
          </a:p>
          <a:p>
            <a:pPr indent="-323850" lvl="0" marL="457200" rtl="0" algn="l">
              <a:lnSpc>
                <a:spcPct val="115000"/>
              </a:lnSpc>
              <a:spcBef>
                <a:spcPts val="0"/>
              </a:spcBef>
              <a:spcAft>
                <a:spcPts val="0"/>
              </a:spcAft>
              <a:buSzPts val="1500"/>
              <a:buChar char="❏"/>
            </a:pPr>
            <a:r>
              <a:rPr lang="en-GB" sz="1500"/>
              <a:t>Using Python, the enthalpy change of the reaction at 850 degree C/ 1123.15 K and 1 bar with 1 mol CH</a:t>
            </a:r>
            <a:r>
              <a:rPr baseline="-25000" lang="en-GB" sz="1500"/>
              <a:t>4 </a:t>
            </a:r>
            <a:r>
              <a:rPr lang="en-GB" sz="1500"/>
              <a:t>and 3 mol liq. H</a:t>
            </a:r>
            <a:r>
              <a:rPr baseline="-25000" lang="en-GB" sz="1500"/>
              <a:t>2</a:t>
            </a:r>
            <a:r>
              <a:rPr lang="en-GB" sz="1500"/>
              <a:t>O as the feed comes out to be 499259.229435 J.</a:t>
            </a:r>
            <a:endParaRPr sz="1500"/>
          </a:p>
          <a:p>
            <a:pPr indent="-323850" lvl="0" marL="457200" rtl="0" algn="l">
              <a:lnSpc>
                <a:spcPct val="115000"/>
              </a:lnSpc>
              <a:spcBef>
                <a:spcPts val="0"/>
              </a:spcBef>
              <a:spcAft>
                <a:spcPts val="0"/>
              </a:spcAft>
              <a:buSzPts val="1500"/>
              <a:buChar char="❏"/>
            </a:pPr>
            <a:r>
              <a:rPr lang="en-GB" sz="1500"/>
              <a:t>The equilibrium conversion of methane is found to be 99.926330 % and the corresponding hydrogen production is 2.99779 mol.</a:t>
            </a:r>
            <a:endParaRPr sz="1500"/>
          </a:p>
          <a:p>
            <a:pPr indent="0" lvl="0" marL="0" rtl="0" algn="l">
              <a:lnSpc>
                <a:spcPct val="115000"/>
              </a:lnSpc>
              <a:spcBef>
                <a:spcPts val="1600"/>
              </a:spcBef>
              <a:spcAft>
                <a:spcPts val="1600"/>
              </a:spcAft>
              <a:buSzPts val="1300"/>
              <a:buNone/>
            </a:pPr>
            <a:r>
              <a:t/>
            </a:r>
            <a:endParaRPr/>
          </a:p>
        </p:txBody>
      </p:sp>
      <p:pic>
        <p:nvPicPr>
          <p:cNvPr id="276" name="Google Shape;276;p7"/>
          <p:cNvPicPr preferRelativeResize="0"/>
          <p:nvPr/>
        </p:nvPicPr>
        <p:blipFill rotWithShape="1">
          <a:blip r:embed="rId3">
            <a:alphaModFix/>
          </a:blip>
          <a:srcRect b="0" l="0" r="0" t="0"/>
          <a:stretch/>
        </p:blipFill>
        <p:spPr>
          <a:xfrm>
            <a:off x="97050" y="1575550"/>
            <a:ext cx="4060625" cy="281582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sz="2600">
                <a:solidFill>
                  <a:srgbClr val="FF9900"/>
                </a:solidFill>
              </a:rPr>
              <a:t>Calculations and Thermodynamic Analysis using DWSIM</a:t>
            </a:r>
            <a:endParaRPr/>
          </a:p>
          <a:p>
            <a:pPr indent="0" lvl="0" marL="0" rtl="0" algn="l">
              <a:lnSpc>
                <a:spcPct val="100000"/>
              </a:lnSpc>
              <a:spcBef>
                <a:spcPts val="0"/>
              </a:spcBef>
              <a:spcAft>
                <a:spcPts val="0"/>
              </a:spcAft>
              <a:buSzPts val="2400"/>
              <a:buNone/>
            </a:pPr>
            <a:r>
              <a:t/>
            </a:r>
            <a:endParaRPr/>
          </a:p>
        </p:txBody>
      </p:sp>
      <p:sp>
        <p:nvSpPr>
          <p:cNvPr id="282" name="Google Shape;282;p8"/>
          <p:cNvSpPr txBox="1"/>
          <p:nvPr>
            <p:ph idx="1" type="body"/>
          </p:nvPr>
        </p:nvSpPr>
        <p:spPr>
          <a:xfrm>
            <a:off x="4367125" y="1382925"/>
            <a:ext cx="4776900" cy="3760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GB" sz="1500"/>
              <a:t>At the same process conditions and feed ratio as above, using DWSIM, equilibrium conversion of methane turns out to be 99.9315 %</a:t>
            </a:r>
            <a:endParaRPr sz="1500"/>
          </a:p>
          <a:p>
            <a:pPr indent="-323850" lvl="0" marL="457200" rtl="0" algn="l">
              <a:lnSpc>
                <a:spcPct val="115000"/>
              </a:lnSpc>
              <a:spcBef>
                <a:spcPts val="0"/>
              </a:spcBef>
              <a:spcAft>
                <a:spcPts val="0"/>
              </a:spcAft>
              <a:buSzPts val="1500"/>
              <a:buChar char="❏"/>
            </a:pPr>
            <a:r>
              <a:rPr lang="en-GB" sz="1500"/>
              <a:t>The feed used was 1 kmol/h CH</a:t>
            </a:r>
            <a:r>
              <a:rPr baseline="-25000" lang="en-GB" sz="1500"/>
              <a:t>4</a:t>
            </a:r>
            <a:r>
              <a:rPr lang="en-GB" sz="1500"/>
              <a:t> + 3 kmol/h H</a:t>
            </a:r>
            <a:r>
              <a:rPr baseline="-25000" lang="en-GB" sz="1500"/>
              <a:t>2</a:t>
            </a:r>
            <a:r>
              <a:rPr lang="en-GB" sz="1500"/>
              <a:t>O, hence the energy/enthalpy change value of 138.194 kW is scaled to obtain the enthalpy change for a feed of 1 mol CH</a:t>
            </a:r>
            <a:r>
              <a:rPr baseline="-25000" lang="en-GB" sz="1500"/>
              <a:t>4</a:t>
            </a:r>
            <a:r>
              <a:rPr lang="en-GB" sz="1500"/>
              <a:t> + 3 mol H</a:t>
            </a:r>
            <a:r>
              <a:rPr baseline="-25000" lang="en-GB" sz="1500"/>
              <a:t>2</a:t>
            </a:r>
            <a:r>
              <a:rPr lang="en-GB" sz="1500"/>
              <a:t>O. The value turns out to be 138.194*1000*3600/1000= 497498.4 J.</a:t>
            </a:r>
            <a:endParaRPr sz="1500"/>
          </a:p>
          <a:p>
            <a:pPr indent="-323850" lvl="0" marL="457200" rtl="0" algn="l">
              <a:lnSpc>
                <a:spcPct val="115000"/>
              </a:lnSpc>
              <a:spcBef>
                <a:spcPts val="0"/>
              </a:spcBef>
              <a:spcAft>
                <a:spcPts val="0"/>
              </a:spcAft>
              <a:buSzPts val="1500"/>
              <a:buChar char="❏"/>
            </a:pPr>
            <a:r>
              <a:rPr lang="en-GB" sz="1500"/>
              <a:t>The corresponding hydrogen production is 2997.95/1000=2.99795 mol. Clearly, the values obtained using the two methods are in agreement with each other. </a:t>
            </a:r>
            <a:endParaRPr sz="1500"/>
          </a:p>
        </p:txBody>
      </p:sp>
      <p:pic>
        <p:nvPicPr>
          <p:cNvPr id="283" name="Google Shape;283;p8"/>
          <p:cNvPicPr preferRelativeResize="0"/>
          <p:nvPr/>
        </p:nvPicPr>
        <p:blipFill rotWithShape="1">
          <a:blip r:embed="rId3">
            <a:alphaModFix/>
          </a:blip>
          <a:srcRect b="0" l="0" r="0" t="0"/>
          <a:stretch/>
        </p:blipFill>
        <p:spPr>
          <a:xfrm>
            <a:off x="79363" y="1567538"/>
            <a:ext cx="4181475" cy="752475"/>
          </a:xfrm>
          <a:prstGeom prst="rect">
            <a:avLst/>
          </a:prstGeom>
          <a:noFill/>
          <a:ln>
            <a:noFill/>
          </a:ln>
        </p:spPr>
      </p:pic>
      <p:pic>
        <p:nvPicPr>
          <p:cNvPr id="284" name="Google Shape;284;p8"/>
          <p:cNvPicPr preferRelativeResize="0"/>
          <p:nvPr/>
        </p:nvPicPr>
        <p:blipFill rotWithShape="1">
          <a:blip r:embed="rId4">
            <a:alphaModFix/>
          </a:blip>
          <a:srcRect b="0" l="0" r="0" t="0"/>
          <a:stretch/>
        </p:blipFill>
        <p:spPr>
          <a:xfrm>
            <a:off x="79375" y="2750313"/>
            <a:ext cx="4181476" cy="619125"/>
          </a:xfrm>
          <a:prstGeom prst="rect">
            <a:avLst/>
          </a:prstGeom>
          <a:noFill/>
          <a:ln>
            <a:noFill/>
          </a:ln>
        </p:spPr>
      </p:pic>
      <p:pic>
        <p:nvPicPr>
          <p:cNvPr id="285" name="Google Shape;285;p8"/>
          <p:cNvPicPr preferRelativeResize="0"/>
          <p:nvPr/>
        </p:nvPicPr>
        <p:blipFill rotWithShape="1">
          <a:blip r:embed="rId5">
            <a:alphaModFix/>
          </a:blip>
          <a:srcRect b="0" l="0" r="0" t="0"/>
          <a:stretch/>
        </p:blipFill>
        <p:spPr>
          <a:xfrm>
            <a:off x="79375" y="3799725"/>
            <a:ext cx="4181475" cy="1064750"/>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9"/>
          <p:cNvSpPr txBox="1"/>
          <p:nvPr>
            <p:ph type="title"/>
          </p:nvPr>
        </p:nvSpPr>
        <p:spPr>
          <a:xfrm>
            <a:off x="963050" y="393750"/>
            <a:ext cx="81810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sz="3000">
                <a:solidFill>
                  <a:srgbClr val="FF9900"/>
                </a:solidFill>
              </a:rPr>
              <a:t>Cost Analysis for Steam Methane Reforming  </a:t>
            </a:r>
            <a:endParaRPr b="1" sz="3000">
              <a:solidFill>
                <a:srgbClr val="FF9900"/>
              </a:solidFill>
            </a:endParaRPr>
          </a:p>
        </p:txBody>
      </p:sp>
      <p:sp>
        <p:nvSpPr>
          <p:cNvPr id="291" name="Google Shape;291;p9"/>
          <p:cNvSpPr txBox="1"/>
          <p:nvPr>
            <p:ph idx="1" type="body"/>
          </p:nvPr>
        </p:nvSpPr>
        <p:spPr>
          <a:xfrm>
            <a:off x="0" y="1980800"/>
            <a:ext cx="9144000" cy="3162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GB" sz="1600"/>
              <a:t>Total energy required for steam methane reforming reaction at the above conditions= 499259.229435 J</a:t>
            </a:r>
            <a:endParaRPr sz="1600"/>
          </a:p>
          <a:p>
            <a:pPr indent="-330200" lvl="0" marL="457200" rtl="0" algn="l">
              <a:lnSpc>
                <a:spcPct val="115000"/>
              </a:lnSpc>
              <a:spcBef>
                <a:spcPts val="0"/>
              </a:spcBef>
              <a:spcAft>
                <a:spcPts val="0"/>
              </a:spcAft>
              <a:buSzPts val="1600"/>
              <a:buChar char="❏"/>
            </a:pPr>
            <a:r>
              <a:rPr lang="en-GB" sz="1600"/>
              <a:t>Energy required in J  per gram of H</a:t>
            </a:r>
            <a:r>
              <a:rPr baseline="-25000" lang="en-GB" sz="1600"/>
              <a:t>2</a:t>
            </a:r>
            <a:r>
              <a:rPr lang="en-GB" sz="1600"/>
              <a:t>  produced = 499259.229435/(2*2.99779) = 83271.2147 J</a:t>
            </a:r>
            <a:endParaRPr sz="1600"/>
          </a:p>
          <a:p>
            <a:pPr indent="-330200" lvl="0" marL="457200" rtl="0" algn="l">
              <a:lnSpc>
                <a:spcPct val="115000"/>
              </a:lnSpc>
              <a:spcBef>
                <a:spcPts val="0"/>
              </a:spcBef>
              <a:spcAft>
                <a:spcPts val="0"/>
              </a:spcAft>
              <a:buSzPts val="1600"/>
              <a:buChar char="❏"/>
            </a:pPr>
            <a:r>
              <a:rPr lang="en-GB" sz="1600"/>
              <a:t>Energy required in kWh per gram of H</a:t>
            </a:r>
            <a:r>
              <a:rPr baseline="-25000" lang="en-GB" sz="1600"/>
              <a:t>2</a:t>
            </a:r>
            <a:r>
              <a:rPr lang="en-GB" sz="1600"/>
              <a:t>  produced = 83271.2147/(3600*1000) = 0.02313 kWh</a:t>
            </a:r>
            <a:endParaRPr sz="1600"/>
          </a:p>
          <a:p>
            <a:pPr indent="-330200" lvl="0" marL="457200" rtl="0" algn="l">
              <a:lnSpc>
                <a:spcPct val="115000"/>
              </a:lnSpc>
              <a:spcBef>
                <a:spcPts val="0"/>
              </a:spcBef>
              <a:spcAft>
                <a:spcPts val="0"/>
              </a:spcAft>
              <a:buSzPts val="1600"/>
              <a:buChar char="❏"/>
            </a:pPr>
            <a:r>
              <a:rPr lang="en-GB" sz="1600"/>
              <a:t>Energy required in kWh per kg of H</a:t>
            </a:r>
            <a:r>
              <a:rPr baseline="-25000" lang="en-GB" sz="1600"/>
              <a:t>2</a:t>
            </a:r>
            <a:r>
              <a:rPr lang="en-GB" sz="1600"/>
              <a:t> produced = 0.02313*1000 = 23.13 kWh</a:t>
            </a:r>
            <a:endParaRPr sz="1600"/>
          </a:p>
          <a:p>
            <a:pPr indent="-330200" lvl="0" marL="457200" rtl="0" algn="l">
              <a:lnSpc>
                <a:spcPct val="115000"/>
              </a:lnSpc>
              <a:spcBef>
                <a:spcPts val="0"/>
              </a:spcBef>
              <a:spcAft>
                <a:spcPts val="0"/>
              </a:spcAft>
              <a:buSzPts val="1600"/>
              <a:buChar char="❏"/>
            </a:pPr>
            <a:r>
              <a:rPr lang="en-GB" sz="1600">
                <a:latin typeface="Arial"/>
                <a:ea typeface="Arial"/>
                <a:cs typeface="Arial"/>
                <a:sym typeface="Arial"/>
              </a:rPr>
              <a:t>Average cost of state electricity supply in India = Rs 5.43/kWh</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GB" sz="1600">
                <a:latin typeface="Arial"/>
                <a:ea typeface="Arial"/>
                <a:cs typeface="Arial"/>
                <a:sym typeface="Arial"/>
              </a:rPr>
              <a:t>Cost of electricity to produce 1 kg of H</a:t>
            </a:r>
            <a:r>
              <a:rPr baseline="-25000" lang="en-GB" sz="1600">
                <a:latin typeface="Arial"/>
                <a:ea typeface="Arial"/>
                <a:cs typeface="Arial"/>
                <a:sym typeface="Arial"/>
              </a:rPr>
              <a:t>2 </a:t>
            </a:r>
            <a:r>
              <a:rPr lang="en-GB" sz="1600">
                <a:latin typeface="Arial"/>
                <a:ea typeface="Arial"/>
                <a:cs typeface="Arial"/>
                <a:sym typeface="Arial"/>
              </a:rPr>
              <a:t>by steam methane reforming (energy cost) = 5.43*23.13 = Rs 125.6</a:t>
            </a:r>
            <a:endParaRPr baseline="-25000"/>
          </a:p>
        </p:txBody>
      </p:sp>
    </p:spTree>
  </p:cSld>
  <p:clrMapOvr>
    <a:masterClrMapping/>
  </p:clrMapOvr>
  <mc:AlternateContent>
    <mc:Choice Requires="p14">
      <p:transition spd="slow" p14:dur="1000">
        <p14:gallery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